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9925" y="6451485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562" y="0"/>
                </a:lnTo>
              </a:path>
            </a:pathLst>
          </a:custGeom>
          <a:ln w="762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0559" y="746759"/>
            <a:ext cx="10849610" cy="73660"/>
          </a:xfrm>
          <a:custGeom>
            <a:avLst/>
            <a:gdLst/>
            <a:ahLst/>
            <a:cxnLst/>
            <a:rect l="l" t="t" r="r" b="b"/>
            <a:pathLst>
              <a:path w="10849610" h="73659">
                <a:moveTo>
                  <a:pt x="0" y="0"/>
                </a:moveTo>
                <a:lnTo>
                  <a:pt x="10849356" y="0"/>
                </a:lnTo>
                <a:lnTo>
                  <a:pt x="10849356" y="73151"/>
                </a:lnTo>
                <a:lnTo>
                  <a:pt x="0" y="73151"/>
                </a:lnTo>
                <a:lnTo>
                  <a:pt x="0" y="0"/>
                </a:lnTo>
                <a:close/>
              </a:path>
            </a:pathLst>
          </a:custGeom>
          <a:solidFill>
            <a:srgbClr val="C8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23"/>
            <a:ext cx="12192000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886967"/>
            <a:ext cx="12190730" cy="1207135"/>
          </a:xfrm>
          <a:custGeom>
            <a:avLst/>
            <a:gdLst/>
            <a:ahLst/>
            <a:cxnLst/>
            <a:rect l="l" t="t" r="r" b="b"/>
            <a:pathLst>
              <a:path w="12190730" h="1207135">
                <a:moveTo>
                  <a:pt x="0" y="1207007"/>
                </a:moveTo>
                <a:lnTo>
                  <a:pt x="0" y="0"/>
                </a:lnTo>
                <a:lnTo>
                  <a:pt x="12190476" y="0"/>
                </a:lnTo>
                <a:lnTo>
                  <a:pt x="12190476" y="1207007"/>
                </a:lnTo>
                <a:lnTo>
                  <a:pt x="0" y="120700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095375"/>
            <a:ext cx="12192000" cy="798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344" y="266181"/>
            <a:ext cx="1048131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vmotor.com/product/U75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 ?><Relationships xmlns="http://schemas.openxmlformats.org/package/2006/relationships"><Relationship Id="rId8" Target="../media/image40.jpg" Type="http://schemas.openxmlformats.org/officeDocument/2006/relationships/image"/><Relationship Id="rId3" Target="../media/image35.png" Type="http://schemas.openxmlformats.org/officeDocument/2006/relationships/image"/><Relationship Id="rId7" Target="../media/image39.jpeg" Type="http://schemas.openxmlformats.org/officeDocument/2006/relationships/image"/><Relationship Id="rId2" Target="../media/image34.pn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38.jpg" Type="http://schemas.openxmlformats.org/officeDocument/2006/relationships/image"/><Relationship Id="rId5" Target="../media/image37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10" Type="http://schemas.openxmlformats.org/officeDocument/2006/relationships/image" Target="../media/image73.pn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vmotor.com/product/VX7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vgvmotor.com/product/U70Pro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143000"/>
            <a:ext cx="976249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4400" spc="-10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中国重汽</a:t>
            </a:r>
            <a:r>
              <a:rPr lang="en-US" altLang="zh-CN" sz="4400" spc="-10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VGV</a:t>
            </a:r>
            <a:r>
              <a:rPr lang="zh-CN" altLang="en-US" sz="4400" spc="-10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品牌简介及项目团队要求</a:t>
            </a:r>
            <a:endParaRPr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1530" y="5931217"/>
            <a:ext cx="278384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  <a:tabLst>
                <a:tab pos="625475" algn="l"/>
              </a:tabLst>
            </a:pPr>
            <a:r>
              <a:rPr sz="2400" b="1" spc="-10" dirty="0">
                <a:latin typeface="黑体"/>
                <a:cs typeface="黑体"/>
              </a:rPr>
              <a:t>时	</a:t>
            </a:r>
            <a:r>
              <a:rPr sz="2400" b="1" dirty="0">
                <a:latin typeface="黑体"/>
                <a:cs typeface="黑体"/>
              </a:rPr>
              <a:t>间：</a:t>
            </a:r>
            <a:r>
              <a:rPr sz="2400" b="1" dirty="0" smtClean="0">
                <a:latin typeface="黑体"/>
                <a:cs typeface="黑体"/>
              </a:rPr>
              <a:t>202</a:t>
            </a:r>
            <a:r>
              <a:rPr lang="en-US" sz="2400" b="1" dirty="0" smtClean="0">
                <a:latin typeface="黑体"/>
                <a:cs typeface="黑体"/>
              </a:rPr>
              <a:t>3</a:t>
            </a:r>
            <a:r>
              <a:rPr sz="2400" b="1" dirty="0" smtClean="0">
                <a:latin typeface="黑体"/>
                <a:cs typeface="黑体"/>
              </a:rPr>
              <a:t>年2</a:t>
            </a:r>
            <a:r>
              <a:rPr sz="2400" b="1" spc="-10" dirty="0">
                <a:latin typeface="黑体"/>
                <a:cs typeface="黑体"/>
              </a:rPr>
              <a:t>月</a:t>
            </a:r>
            <a:endParaRPr sz="2400" dirty="0">
              <a:latin typeface="黑体"/>
              <a:cs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二、现有产品介绍</a:t>
            </a:r>
          </a:p>
        </p:txBody>
      </p:sp>
      <p:sp>
        <p:nvSpPr>
          <p:cNvPr id="21" name="object 21"/>
          <p:cNvSpPr/>
          <p:nvPr/>
        </p:nvSpPr>
        <p:spPr>
          <a:xfrm>
            <a:off x="390143" y="2432304"/>
            <a:ext cx="11413236" cy="442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1315" y="974841"/>
            <a:ext cx="1419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75P</a:t>
            </a:r>
            <a:r>
              <a:rPr sz="2400" b="1" spc="-55" dirty="0">
                <a:solidFill>
                  <a:srgbClr val="C00000"/>
                </a:solidFill>
                <a:latin typeface="微软雅黑"/>
                <a:cs typeface="微软雅黑"/>
              </a:rPr>
              <a:t>L</a:t>
            </a: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S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36750" y="974841"/>
            <a:ext cx="915225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激情运动派大</a:t>
            </a:r>
            <a:r>
              <a:rPr sz="2400" b="1" spc="-5" dirty="0">
                <a:latin typeface="微软雅黑"/>
                <a:cs typeface="微软雅黑"/>
              </a:rPr>
              <a:t>7座SUV</a:t>
            </a:r>
            <a:endParaRPr sz="2400">
              <a:latin typeface="微软雅黑"/>
              <a:cs typeface="微软雅黑"/>
            </a:endParaRPr>
          </a:p>
          <a:p>
            <a:pPr marL="3441700" marR="5080" indent="-1029969">
              <a:lnSpc>
                <a:spcPct val="150000"/>
              </a:lnSpc>
              <a:spcBef>
                <a:spcPts val="615"/>
              </a:spcBef>
            </a:pPr>
            <a:r>
              <a:rPr sz="2000" dirty="0">
                <a:latin typeface="微软雅黑"/>
                <a:cs typeface="微软雅黑"/>
              </a:rPr>
              <a:t>产品官网：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h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tt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p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: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//ww</a:t>
            </a:r>
            <a:r>
              <a:rPr sz="2000" spc="-114" dirty="0">
                <a:latin typeface="微软雅黑"/>
                <a:cs typeface="微软雅黑"/>
                <a:hlinkClick r:id="rId3"/>
              </a:rPr>
              <a:t>w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.</a:t>
            </a:r>
            <a:r>
              <a:rPr sz="2000" spc="-20" dirty="0">
                <a:latin typeface="微软雅黑"/>
                <a:cs typeface="微软雅黑"/>
                <a:hlinkClick r:id="rId3"/>
              </a:rPr>
              <a:t>v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gvmo</a:t>
            </a:r>
            <a:r>
              <a:rPr sz="2000" spc="-30" dirty="0">
                <a:latin typeface="微软雅黑"/>
                <a:cs typeface="微软雅黑"/>
                <a:hlinkClick r:id="rId3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o</a:t>
            </a:r>
            <a:r>
              <a:rPr sz="2000" spc="-180" dirty="0">
                <a:latin typeface="微软雅黑"/>
                <a:cs typeface="微软雅黑"/>
                <a:hlinkClick r:id="rId3"/>
              </a:rPr>
              <a:t>r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.</a:t>
            </a:r>
            <a:r>
              <a:rPr sz="2000" dirty="0">
                <a:latin typeface="微软雅黑"/>
                <a:cs typeface="微软雅黑"/>
                <a:hlinkClick r:id="rId3"/>
              </a:rPr>
              <a:t>c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om/p</a:t>
            </a:r>
            <a:r>
              <a:rPr sz="2000" spc="-30" dirty="0">
                <a:latin typeface="微软雅黑"/>
                <a:cs typeface="微软雅黑"/>
                <a:hlinkClick r:id="rId3"/>
              </a:rPr>
              <a:t>r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odu</a:t>
            </a:r>
            <a:r>
              <a:rPr sz="2000" dirty="0">
                <a:latin typeface="微软雅黑"/>
                <a:cs typeface="微软雅黑"/>
                <a:hlinkClick r:id="rId3"/>
              </a:rPr>
              <a:t>c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/U</a:t>
            </a:r>
            <a:r>
              <a:rPr sz="2000" dirty="0">
                <a:latin typeface="微软雅黑"/>
                <a:cs typeface="微软雅黑"/>
                <a:hlinkClick r:id="rId3"/>
              </a:rPr>
              <a:t>75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.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h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m</a:t>
            </a:r>
            <a:r>
              <a:rPr sz="2000" dirty="0">
                <a:latin typeface="微软雅黑"/>
                <a:cs typeface="微软雅黑"/>
                <a:hlinkClick r:id="rId3"/>
              </a:rPr>
              <a:t>l</a:t>
            </a:r>
            <a:r>
              <a:rPr sz="2000" dirty="0">
                <a:latin typeface="微软雅黑"/>
                <a:cs typeface="微软雅黑"/>
              </a:rPr>
              <a:t> 图片下载：</a:t>
            </a:r>
            <a:r>
              <a:rPr sz="2000" spc="-5" dirty="0">
                <a:latin typeface="微软雅黑"/>
                <a:cs typeface="微软雅黑"/>
              </a:rPr>
              <a:t>h</a:t>
            </a:r>
            <a:r>
              <a:rPr sz="2000" spc="-10" dirty="0">
                <a:latin typeface="微软雅黑"/>
                <a:cs typeface="微软雅黑"/>
              </a:rPr>
              <a:t>tt</a:t>
            </a:r>
            <a:r>
              <a:rPr sz="2000" spc="-5" dirty="0">
                <a:latin typeface="微软雅黑"/>
                <a:cs typeface="微软雅黑"/>
              </a:rPr>
              <a:t>ps</a:t>
            </a:r>
            <a:r>
              <a:rPr sz="2000" spc="-10" dirty="0">
                <a:latin typeface="微软雅黑"/>
                <a:cs typeface="微软雅黑"/>
              </a:rPr>
              <a:t>:</a:t>
            </a:r>
            <a:r>
              <a:rPr sz="2000" spc="-5" dirty="0">
                <a:latin typeface="微软雅黑"/>
                <a:cs typeface="微软雅黑"/>
              </a:rPr>
              <a:t>//sha</a:t>
            </a:r>
            <a:r>
              <a:rPr sz="2000" spc="-30" dirty="0">
                <a:latin typeface="微软雅黑"/>
                <a:cs typeface="微软雅黑"/>
              </a:rPr>
              <a:t>r</a:t>
            </a:r>
            <a:r>
              <a:rPr sz="2000" spc="-5" dirty="0">
                <a:latin typeface="微软雅黑"/>
                <a:cs typeface="微软雅黑"/>
              </a:rPr>
              <a:t>e</a:t>
            </a:r>
            <a:r>
              <a:rPr sz="2000" spc="-10" dirty="0">
                <a:latin typeface="微软雅黑"/>
                <a:cs typeface="微软雅黑"/>
              </a:rPr>
              <a:t>.</a:t>
            </a:r>
            <a:r>
              <a:rPr sz="2000" spc="-20" dirty="0">
                <a:latin typeface="微软雅黑"/>
                <a:cs typeface="微软雅黑"/>
              </a:rPr>
              <a:t>w</a:t>
            </a:r>
            <a:r>
              <a:rPr sz="2000" spc="-5" dirty="0">
                <a:latin typeface="微软雅黑"/>
                <a:cs typeface="微软雅黑"/>
              </a:rPr>
              <a:t>eiyun</a:t>
            </a:r>
            <a:r>
              <a:rPr sz="2000" spc="-10" dirty="0">
                <a:latin typeface="微软雅黑"/>
                <a:cs typeface="微软雅黑"/>
              </a:rPr>
              <a:t>.</a:t>
            </a:r>
            <a:r>
              <a:rPr sz="2000" dirty="0">
                <a:latin typeface="微软雅黑"/>
                <a:cs typeface="微软雅黑"/>
              </a:rPr>
              <a:t>c</a:t>
            </a:r>
            <a:r>
              <a:rPr sz="2000" spc="-5" dirty="0">
                <a:latin typeface="微软雅黑"/>
                <a:cs typeface="微软雅黑"/>
              </a:rPr>
              <a:t>om/lhW</a:t>
            </a:r>
            <a:r>
              <a:rPr sz="2000" spc="-50" dirty="0">
                <a:latin typeface="微软雅黑"/>
                <a:cs typeface="微软雅黑"/>
              </a:rPr>
              <a:t>V</a:t>
            </a:r>
            <a:r>
              <a:rPr sz="2000" dirty="0">
                <a:latin typeface="微软雅黑"/>
                <a:cs typeface="微软雅黑"/>
              </a:rPr>
              <a:t>Cz</a:t>
            </a:r>
            <a:r>
              <a:rPr sz="2000" spc="-5" dirty="0">
                <a:latin typeface="微软雅黑"/>
                <a:cs typeface="微软雅黑"/>
              </a:rPr>
              <a:t>K</a:t>
            </a:r>
            <a:r>
              <a:rPr sz="2000" dirty="0">
                <a:latin typeface="微软雅黑"/>
                <a:cs typeface="微软雅黑"/>
              </a:rPr>
              <a:t>Y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二、现有产品介绍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1315" y="974841"/>
            <a:ext cx="1419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75P</a:t>
            </a:r>
            <a:r>
              <a:rPr sz="2400" b="1" spc="-55" dirty="0">
                <a:solidFill>
                  <a:srgbClr val="C00000"/>
                </a:solidFill>
                <a:latin typeface="微软雅黑"/>
                <a:cs typeface="微软雅黑"/>
              </a:rPr>
              <a:t>L</a:t>
            </a: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S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6750" y="974841"/>
            <a:ext cx="29851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激情运动派大</a:t>
            </a:r>
            <a:r>
              <a:rPr sz="2400" b="1" spc="-5" dirty="0">
                <a:latin typeface="微软雅黑"/>
                <a:cs typeface="微软雅黑"/>
              </a:rPr>
              <a:t>7座SUV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432" y="1536191"/>
            <a:ext cx="12124944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二、现有产品介绍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1315" y="974841"/>
            <a:ext cx="1419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75P</a:t>
            </a:r>
            <a:r>
              <a:rPr sz="2400" b="1" spc="-55" dirty="0">
                <a:solidFill>
                  <a:srgbClr val="C00000"/>
                </a:solidFill>
                <a:latin typeface="微软雅黑"/>
                <a:cs typeface="微软雅黑"/>
              </a:rPr>
              <a:t>L</a:t>
            </a: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S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6750" y="974841"/>
            <a:ext cx="29851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激情运动派大</a:t>
            </a:r>
            <a:r>
              <a:rPr sz="2400" b="1" spc="-5" dirty="0">
                <a:latin typeface="微软雅黑"/>
                <a:cs typeface="微软雅黑"/>
              </a:rPr>
              <a:t>7座SUV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148" y="1918716"/>
            <a:ext cx="12118848" cy="443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3271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1309" y="258067"/>
            <a:ext cx="1828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994" y="258067"/>
            <a:ext cx="207454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5344" y="266181"/>
            <a:ext cx="4421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三、规划产品介绍</a:t>
            </a:r>
            <a:r>
              <a:rPr sz="2400" b="1" spc="-5" dirty="0">
                <a:solidFill>
                  <a:srgbClr val="252525"/>
                </a:solidFill>
                <a:latin typeface="微软雅黑"/>
                <a:cs typeface="微软雅黑"/>
              </a:rPr>
              <a:t>--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R101</a:t>
            </a: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大皮卡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9891" y="4480559"/>
            <a:ext cx="954405" cy="407034"/>
          </a:xfrm>
          <a:custGeom>
            <a:avLst/>
            <a:gdLst/>
            <a:ahLst/>
            <a:cxnLst/>
            <a:rect l="l" t="t" r="r" b="b"/>
            <a:pathLst>
              <a:path w="954405" h="407035">
                <a:moveTo>
                  <a:pt x="847344" y="406907"/>
                </a:moveTo>
                <a:lnTo>
                  <a:pt x="0" y="406907"/>
                </a:lnTo>
                <a:lnTo>
                  <a:pt x="105156" y="0"/>
                </a:lnTo>
                <a:lnTo>
                  <a:pt x="954024" y="0"/>
                </a:lnTo>
                <a:lnTo>
                  <a:pt x="847344" y="4069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855" y="3803903"/>
            <a:ext cx="954405" cy="405765"/>
          </a:xfrm>
          <a:custGeom>
            <a:avLst/>
            <a:gdLst/>
            <a:ahLst/>
            <a:cxnLst/>
            <a:rect l="l" t="t" r="r" b="b"/>
            <a:pathLst>
              <a:path w="954405" h="405764">
                <a:moveTo>
                  <a:pt x="848868" y="405384"/>
                </a:moveTo>
                <a:lnTo>
                  <a:pt x="0" y="405384"/>
                </a:lnTo>
                <a:lnTo>
                  <a:pt x="106680" y="0"/>
                </a:lnTo>
                <a:lnTo>
                  <a:pt x="954024" y="0"/>
                </a:lnTo>
                <a:lnTo>
                  <a:pt x="848868" y="40538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4252" y="2417064"/>
            <a:ext cx="2377440" cy="407034"/>
          </a:xfrm>
          <a:custGeom>
            <a:avLst/>
            <a:gdLst/>
            <a:ahLst/>
            <a:cxnLst/>
            <a:rect l="l" t="t" r="r" b="b"/>
            <a:pathLst>
              <a:path w="2377440" h="407035">
                <a:moveTo>
                  <a:pt x="2272284" y="406908"/>
                </a:moveTo>
                <a:lnTo>
                  <a:pt x="0" y="406908"/>
                </a:lnTo>
                <a:lnTo>
                  <a:pt x="106679" y="0"/>
                </a:lnTo>
                <a:lnTo>
                  <a:pt x="2377440" y="0"/>
                </a:lnTo>
                <a:lnTo>
                  <a:pt x="2272284" y="4069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22069" y="2501631"/>
            <a:ext cx="19157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微软雅黑"/>
                <a:cs typeface="微软雅黑"/>
              </a:rPr>
              <a:t>商用版·</a:t>
            </a:r>
            <a:r>
              <a:rPr sz="2000" dirty="0">
                <a:solidFill>
                  <a:srgbClr val="F1F1F1"/>
                </a:solidFill>
                <a:latin typeface="微软雅黑"/>
                <a:cs typeface="微软雅黑"/>
              </a:rPr>
              <a:t>实用装</a:t>
            </a:r>
            <a:r>
              <a:rPr sz="2000" spc="5" dirty="0">
                <a:solidFill>
                  <a:srgbClr val="F1F1F1"/>
                </a:solidFill>
                <a:latin typeface="微软雅黑"/>
                <a:cs typeface="微软雅黑"/>
              </a:rPr>
              <a:t>载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23232" y="2435351"/>
            <a:ext cx="2620010" cy="388620"/>
          </a:xfrm>
          <a:custGeom>
            <a:avLst/>
            <a:gdLst/>
            <a:ahLst/>
            <a:cxnLst/>
            <a:rect l="l" t="t" r="r" b="b"/>
            <a:pathLst>
              <a:path w="2620009" h="388619">
                <a:moveTo>
                  <a:pt x="2510027" y="388620"/>
                </a:moveTo>
                <a:lnTo>
                  <a:pt x="0" y="388620"/>
                </a:lnTo>
                <a:lnTo>
                  <a:pt x="109727" y="0"/>
                </a:lnTo>
                <a:lnTo>
                  <a:pt x="2619756" y="0"/>
                </a:lnTo>
                <a:lnTo>
                  <a:pt x="2510027" y="3886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89842" y="2520084"/>
            <a:ext cx="19157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微软雅黑"/>
                <a:cs typeface="微软雅黑"/>
              </a:rPr>
              <a:t>乘用版·</a:t>
            </a:r>
            <a:r>
              <a:rPr sz="2000" dirty="0">
                <a:solidFill>
                  <a:srgbClr val="FFFFFF"/>
                </a:solidFill>
                <a:latin typeface="微软雅黑"/>
                <a:cs typeface="微软雅黑"/>
              </a:rPr>
              <a:t>家商兼</a:t>
            </a:r>
            <a:r>
              <a:rPr sz="2000" spc="5" dirty="0">
                <a:solidFill>
                  <a:srgbClr val="FFFFFF"/>
                </a:solidFill>
                <a:latin typeface="微软雅黑"/>
                <a:cs typeface="微软雅黑"/>
              </a:rPr>
              <a:t>顾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26552" y="2427732"/>
            <a:ext cx="2466340" cy="373380"/>
          </a:xfrm>
          <a:custGeom>
            <a:avLst/>
            <a:gdLst/>
            <a:ahLst/>
            <a:cxnLst/>
            <a:rect l="l" t="t" r="r" b="b"/>
            <a:pathLst>
              <a:path w="2466340" h="373380">
                <a:moveTo>
                  <a:pt x="2386583" y="373380"/>
                </a:moveTo>
                <a:lnTo>
                  <a:pt x="0" y="373380"/>
                </a:lnTo>
                <a:lnTo>
                  <a:pt x="77724" y="0"/>
                </a:lnTo>
                <a:lnTo>
                  <a:pt x="2465831" y="0"/>
                </a:lnTo>
                <a:lnTo>
                  <a:pt x="2386583" y="3733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86952" y="2503790"/>
            <a:ext cx="19157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微软雅黑"/>
                <a:cs typeface="微软雅黑"/>
              </a:rPr>
              <a:t>越野版·</a:t>
            </a:r>
            <a:r>
              <a:rPr sz="2000" dirty="0">
                <a:solidFill>
                  <a:srgbClr val="FFFFFF"/>
                </a:solidFill>
                <a:latin typeface="微软雅黑"/>
                <a:cs typeface="微软雅黑"/>
              </a:rPr>
              <a:t>极限越</a:t>
            </a:r>
            <a:r>
              <a:rPr sz="2000" spc="5" dirty="0">
                <a:solidFill>
                  <a:srgbClr val="FFFFFF"/>
                </a:solidFill>
                <a:latin typeface="微软雅黑"/>
                <a:cs typeface="微软雅黑"/>
              </a:rPr>
              <a:t>野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6030" y="3898288"/>
            <a:ext cx="9596120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ct val="100000"/>
              </a:lnSpc>
            </a:pPr>
            <a:r>
              <a:rPr sz="3000" b="1" baseline="8333" dirty="0">
                <a:solidFill>
                  <a:srgbClr val="FFFFFF"/>
                </a:solidFill>
                <a:latin typeface="微软雅黑"/>
                <a:cs typeface="微软雅黑"/>
              </a:rPr>
              <a:t>外饰</a:t>
            </a:r>
            <a:r>
              <a:rPr sz="3000" b="1" spc="7" baseline="8333" dirty="0">
                <a:solidFill>
                  <a:srgbClr val="FFFFFF"/>
                </a:solidFill>
                <a:latin typeface="微软雅黑"/>
                <a:cs typeface="微软雅黑"/>
              </a:rPr>
              <a:t>：</a:t>
            </a:r>
            <a:r>
              <a:rPr sz="3000" b="1" baseline="8333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3000" b="1" spc="-442" baseline="8333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整体造型风格</a:t>
            </a:r>
            <a:r>
              <a:rPr sz="2000" b="1" dirty="0">
                <a:solidFill>
                  <a:srgbClr val="0D0D0D"/>
                </a:solidFill>
                <a:latin typeface="微软雅黑"/>
                <a:cs typeface="微软雅黑"/>
              </a:rPr>
              <a:t>威猛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、</a:t>
            </a:r>
            <a:r>
              <a:rPr sz="2000" b="1" dirty="0">
                <a:solidFill>
                  <a:srgbClr val="0D0D0D"/>
                </a:solidFill>
                <a:latin typeface="微软雅黑"/>
                <a:cs typeface="微软雅黑"/>
              </a:rPr>
              <a:t>精干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、</a:t>
            </a:r>
            <a:r>
              <a:rPr sz="2000" b="1" dirty="0">
                <a:solidFill>
                  <a:srgbClr val="0D0D0D"/>
                </a:solidFill>
                <a:latin typeface="微软雅黑"/>
                <a:cs typeface="微软雅黑"/>
              </a:rPr>
              <a:t>精致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，通过中网、保险杠、轮眉等形成版本差异</a:t>
            </a:r>
            <a:r>
              <a:rPr sz="2000" spc="5" dirty="0">
                <a:solidFill>
                  <a:srgbClr val="0D0D0D"/>
                </a:solidFill>
                <a:latin typeface="微软雅黑"/>
                <a:cs typeface="微软雅黑"/>
              </a:rPr>
              <a:t>化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baseline="1388" dirty="0">
                <a:solidFill>
                  <a:srgbClr val="FFFFFF"/>
                </a:solidFill>
                <a:latin typeface="微软雅黑"/>
                <a:cs typeface="微软雅黑"/>
              </a:rPr>
              <a:t>内饰</a:t>
            </a:r>
            <a:r>
              <a:rPr sz="3000" b="1" spc="247" baseline="1388" dirty="0">
                <a:solidFill>
                  <a:srgbClr val="FFFFFF"/>
                </a:solidFill>
                <a:latin typeface="微软雅黑"/>
                <a:cs typeface="微软雅黑"/>
              </a:rPr>
              <a:t>：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凸显科技感、豪华感，通过</a:t>
            </a:r>
            <a:r>
              <a:rPr sz="2000" b="1" dirty="0">
                <a:solidFill>
                  <a:srgbClr val="0D0D0D"/>
                </a:solidFill>
                <a:latin typeface="微软雅黑"/>
                <a:cs typeface="微软雅黑"/>
              </a:rPr>
              <a:t>材质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、</a:t>
            </a:r>
            <a:r>
              <a:rPr sz="2000" b="1" dirty="0">
                <a:solidFill>
                  <a:srgbClr val="0D0D0D"/>
                </a:solidFill>
                <a:latin typeface="微软雅黑"/>
                <a:cs typeface="微软雅黑"/>
              </a:rPr>
              <a:t>色彩、配置</a:t>
            </a:r>
            <a:r>
              <a:rPr sz="2000" dirty="0">
                <a:solidFill>
                  <a:srgbClr val="0D0D0D"/>
                </a:solidFill>
                <a:latin typeface="微软雅黑"/>
                <a:cs typeface="微软雅黑"/>
              </a:rPr>
              <a:t>形成版本差异</a:t>
            </a:r>
            <a:r>
              <a:rPr sz="2000" spc="5" dirty="0">
                <a:solidFill>
                  <a:srgbClr val="0D0D0D"/>
                </a:solidFill>
                <a:latin typeface="微软雅黑"/>
                <a:cs typeface="微软雅黑"/>
              </a:rPr>
              <a:t>化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三、规划产品介绍</a:t>
            </a:r>
            <a:r>
              <a:rPr spc="-5" dirty="0"/>
              <a:t>--</a:t>
            </a:r>
            <a:r>
              <a:rPr spc="-5" dirty="0">
                <a:solidFill>
                  <a:srgbClr val="C00000"/>
                </a:solidFill>
              </a:rPr>
              <a:t>R101</a:t>
            </a:r>
            <a:r>
              <a:rPr dirty="0"/>
              <a:t>大皮卡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3359" y="1187196"/>
            <a:ext cx="6303645" cy="3981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微软雅黑"/>
                <a:cs typeface="微软雅黑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微软雅黑"/>
                <a:cs typeface="微软雅黑"/>
              </a:rPr>
              <a:t>.</a:t>
            </a:r>
            <a:r>
              <a:rPr sz="2000" b="1" spc="29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/>
                <a:cs typeface="微软雅黑"/>
              </a:rPr>
              <a:t>动力链优</a:t>
            </a:r>
            <a:r>
              <a:rPr sz="2000" b="1" spc="5" dirty="0">
                <a:solidFill>
                  <a:srgbClr val="FFFFFF"/>
                </a:solidFill>
                <a:latin typeface="微软雅黑"/>
                <a:cs typeface="微软雅黑"/>
              </a:rPr>
              <a:t>势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85944" y="3268979"/>
            <a:ext cx="1626107" cy="1431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419" y="3259454"/>
            <a:ext cx="1645285" cy="1450340"/>
          </a:xfrm>
          <a:custGeom>
            <a:avLst/>
            <a:gdLst/>
            <a:ahLst/>
            <a:cxnLst/>
            <a:rect l="l" t="t" r="r" b="b"/>
            <a:pathLst>
              <a:path w="1645284" h="1450339">
                <a:moveTo>
                  <a:pt x="1640395" y="1450086"/>
                </a:moveTo>
                <a:lnTo>
                  <a:pt x="4762" y="1450086"/>
                </a:lnTo>
                <a:lnTo>
                  <a:pt x="3289" y="1449857"/>
                </a:lnTo>
                <a:lnTo>
                  <a:pt x="1968" y="1449171"/>
                </a:lnTo>
                <a:lnTo>
                  <a:pt x="914" y="1448117"/>
                </a:lnTo>
                <a:lnTo>
                  <a:pt x="228" y="1446796"/>
                </a:lnTo>
                <a:lnTo>
                  <a:pt x="0" y="1445323"/>
                </a:lnTo>
                <a:lnTo>
                  <a:pt x="0" y="4762"/>
                </a:lnTo>
                <a:lnTo>
                  <a:pt x="4762" y="0"/>
                </a:lnTo>
                <a:lnTo>
                  <a:pt x="1640395" y="0"/>
                </a:lnTo>
                <a:lnTo>
                  <a:pt x="1645157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440561"/>
                </a:lnTo>
                <a:lnTo>
                  <a:pt x="4762" y="1440561"/>
                </a:lnTo>
                <a:lnTo>
                  <a:pt x="9525" y="1445323"/>
                </a:lnTo>
                <a:lnTo>
                  <a:pt x="1645157" y="1445323"/>
                </a:lnTo>
                <a:lnTo>
                  <a:pt x="1644929" y="1446796"/>
                </a:lnTo>
                <a:lnTo>
                  <a:pt x="1644243" y="1448117"/>
                </a:lnTo>
                <a:lnTo>
                  <a:pt x="1643189" y="1449171"/>
                </a:lnTo>
                <a:lnTo>
                  <a:pt x="1641868" y="1449857"/>
                </a:lnTo>
                <a:lnTo>
                  <a:pt x="1640395" y="1450086"/>
                </a:lnTo>
                <a:close/>
              </a:path>
              <a:path w="1645284" h="145033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645284" h="1450339">
                <a:moveTo>
                  <a:pt x="1635632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635632" y="4762"/>
                </a:lnTo>
                <a:lnTo>
                  <a:pt x="1635632" y="9525"/>
                </a:lnTo>
                <a:close/>
              </a:path>
              <a:path w="1645284" h="1450339">
                <a:moveTo>
                  <a:pt x="1635632" y="1445323"/>
                </a:moveTo>
                <a:lnTo>
                  <a:pt x="1635632" y="4762"/>
                </a:lnTo>
                <a:lnTo>
                  <a:pt x="1640395" y="9525"/>
                </a:lnTo>
                <a:lnTo>
                  <a:pt x="1645157" y="9525"/>
                </a:lnTo>
                <a:lnTo>
                  <a:pt x="1645157" y="1440561"/>
                </a:lnTo>
                <a:lnTo>
                  <a:pt x="1640395" y="1440561"/>
                </a:lnTo>
                <a:lnTo>
                  <a:pt x="1635632" y="1445323"/>
                </a:lnTo>
                <a:close/>
              </a:path>
              <a:path w="1645284" h="1450339">
                <a:moveTo>
                  <a:pt x="1645157" y="9525"/>
                </a:moveTo>
                <a:lnTo>
                  <a:pt x="1640395" y="9525"/>
                </a:lnTo>
                <a:lnTo>
                  <a:pt x="1635632" y="4762"/>
                </a:lnTo>
                <a:lnTo>
                  <a:pt x="1645157" y="4762"/>
                </a:lnTo>
                <a:lnTo>
                  <a:pt x="1645157" y="9525"/>
                </a:lnTo>
                <a:close/>
              </a:path>
              <a:path w="1645284" h="1450339">
                <a:moveTo>
                  <a:pt x="9525" y="1445323"/>
                </a:moveTo>
                <a:lnTo>
                  <a:pt x="4762" y="1440561"/>
                </a:lnTo>
                <a:lnTo>
                  <a:pt x="9525" y="1440561"/>
                </a:lnTo>
                <a:lnTo>
                  <a:pt x="9525" y="1445323"/>
                </a:lnTo>
                <a:close/>
              </a:path>
              <a:path w="1645284" h="1450339">
                <a:moveTo>
                  <a:pt x="1635632" y="1445323"/>
                </a:moveTo>
                <a:lnTo>
                  <a:pt x="9525" y="1445323"/>
                </a:lnTo>
                <a:lnTo>
                  <a:pt x="9525" y="1440561"/>
                </a:lnTo>
                <a:lnTo>
                  <a:pt x="1635632" y="1440561"/>
                </a:lnTo>
                <a:lnTo>
                  <a:pt x="1635632" y="1445323"/>
                </a:lnTo>
                <a:close/>
              </a:path>
              <a:path w="1645284" h="1450339">
                <a:moveTo>
                  <a:pt x="1645157" y="1445323"/>
                </a:moveTo>
                <a:lnTo>
                  <a:pt x="1635632" y="1445323"/>
                </a:lnTo>
                <a:lnTo>
                  <a:pt x="1640395" y="1440561"/>
                </a:lnTo>
                <a:lnTo>
                  <a:pt x="1645157" y="1440561"/>
                </a:lnTo>
                <a:lnTo>
                  <a:pt x="1645157" y="144532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2488" y="3267455"/>
            <a:ext cx="1633727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2963" y="3257930"/>
            <a:ext cx="1652905" cy="1450340"/>
          </a:xfrm>
          <a:custGeom>
            <a:avLst/>
            <a:gdLst/>
            <a:ahLst/>
            <a:cxnLst/>
            <a:rect l="l" t="t" r="r" b="b"/>
            <a:pathLst>
              <a:path w="1652904" h="1450339">
                <a:moveTo>
                  <a:pt x="1652777" y="1450086"/>
                </a:moveTo>
                <a:lnTo>
                  <a:pt x="0" y="1450086"/>
                </a:lnTo>
                <a:lnTo>
                  <a:pt x="0" y="0"/>
                </a:lnTo>
                <a:lnTo>
                  <a:pt x="1652777" y="0"/>
                </a:lnTo>
                <a:lnTo>
                  <a:pt x="1652777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440561"/>
                </a:lnTo>
                <a:lnTo>
                  <a:pt x="4762" y="1440561"/>
                </a:lnTo>
                <a:lnTo>
                  <a:pt x="9525" y="1445323"/>
                </a:lnTo>
                <a:lnTo>
                  <a:pt x="1652777" y="1445323"/>
                </a:lnTo>
                <a:lnTo>
                  <a:pt x="1652777" y="1450086"/>
                </a:lnTo>
                <a:close/>
              </a:path>
              <a:path w="1652904" h="145033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652904" h="1450339">
                <a:moveTo>
                  <a:pt x="1643252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643252" y="4762"/>
                </a:lnTo>
                <a:lnTo>
                  <a:pt x="1643252" y="9525"/>
                </a:lnTo>
                <a:close/>
              </a:path>
              <a:path w="1652904" h="1450339">
                <a:moveTo>
                  <a:pt x="1643252" y="1445323"/>
                </a:moveTo>
                <a:lnTo>
                  <a:pt x="1643252" y="4762"/>
                </a:lnTo>
                <a:lnTo>
                  <a:pt x="1648015" y="9525"/>
                </a:lnTo>
                <a:lnTo>
                  <a:pt x="1652777" y="9525"/>
                </a:lnTo>
                <a:lnTo>
                  <a:pt x="1652777" y="1440561"/>
                </a:lnTo>
                <a:lnTo>
                  <a:pt x="1648015" y="1440561"/>
                </a:lnTo>
                <a:lnTo>
                  <a:pt x="1643252" y="1445323"/>
                </a:lnTo>
                <a:close/>
              </a:path>
              <a:path w="1652904" h="1450339">
                <a:moveTo>
                  <a:pt x="1652777" y="9525"/>
                </a:moveTo>
                <a:lnTo>
                  <a:pt x="1648015" y="9525"/>
                </a:lnTo>
                <a:lnTo>
                  <a:pt x="1643252" y="4762"/>
                </a:lnTo>
                <a:lnTo>
                  <a:pt x="1652777" y="4762"/>
                </a:lnTo>
                <a:lnTo>
                  <a:pt x="1652777" y="9525"/>
                </a:lnTo>
                <a:close/>
              </a:path>
              <a:path w="1652904" h="1450339">
                <a:moveTo>
                  <a:pt x="9525" y="1445323"/>
                </a:moveTo>
                <a:lnTo>
                  <a:pt x="4762" y="1440561"/>
                </a:lnTo>
                <a:lnTo>
                  <a:pt x="9525" y="1440561"/>
                </a:lnTo>
                <a:lnTo>
                  <a:pt x="9525" y="1445323"/>
                </a:lnTo>
                <a:close/>
              </a:path>
              <a:path w="1652904" h="1450339">
                <a:moveTo>
                  <a:pt x="1643252" y="1445323"/>
                </a:moveTo>
                <a:lnTo>
                  <a:pt x="9525" y="1445323"/>
                </a:lnTo>
                <a:lnTo>
                  <a:pt x="9525" y="1440561"/>
                </a:lnTo>
                <a:lnTo>
                  <a:pt x="1643252" y="1440561"/>
                </a:lnTo>
                <a:lnTo>
                  <a:pt x="1643252" y="1445323"/>
                </a:lnTo>
                <a:close/>
              </a:path>
              <a:path w="1652904" h="1450339">
                <a:moveTo>
                  <a:pt x="1652777" y="1445323"/>
                </a:moveTo>
                <a:lnTo>
                  <a:pt x="1643252" y="1445323"/>
                </a:lnTo>
                <a:lnTo>
                  <a:pt x="1648015" y="1440561"/>
                </a:lnTo>
                <a:lnTo>
                  <a:pt x="1652777" y="1440561"/>
                </a:lnTo>
                <a:lnTo>
                  <a:pt x="1652777" y="1445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4861" y="1741771"/>
            <a:ext cx="6202680" cy="341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4411345">
              <a:lnSpc>
                <a:spcPct val="142400"/>
              </a:lnSpc>
            </a:pPr>
            <a:r>
              <a:rPr sz="1800" b="1" spc="-5" dirty="0">
                <a:solidFill>
                  <a:srgbClr val="C00000"/>
                </a:solidFill>
                <a:latin typeface="微软雅黑"/>
                <a:cs typeface="微软雅黑"/>
              </a:rPr>
              <a:t>A. </a:t>
            </a:r>
            <a:r>
              <a:rPr sz="1800" b="1" spc="-245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800" b="1" dirty="0">
                <a:solidFill>
                  <a:srgbClr val="C00000"/>
                </a:solidFill>
                <a:latin typeface="微软雅黑"/>
                <a:cs typeface="微软雅黑"/>
              </a:rPr>
              <a:t>动力总成性能 </a:t>
            </a:r>
            <a:r>
              <a:rPr sz="1800" b="1" dirty="0">
                <a:latin typeface="微软雅黑"/>
                <a:cs typeface="微软雅黑"/>
              </a:rPr>
              <a:t>性能国际先进</a:t>
            </a:r>
            <a:r>
              <a:rPr sz="1800" dirty="0">
                <a:latin typeface="微软雅黑"/>
                <a:cs typeface="微软雅黑"/>
              </a:rPr>
              <a:t>：</a:t>
            </a:r>
            <a:endParaRPr sz="1800">
              <a:latin typeface="微软雅黑"/>
              <a:cs typeface="微软雅黑"/>
            </a:endParaRPr>
          </a:p>
          <a:p>
            <a:pPr marL="69850" marR="5080">
              <a:lnSpc>
                <a:spcPts val="2400"/>
              </a:lnSpc>
              <a:spcBef>
                <a:spcPts val="130"/>
              </a:spcBef>
            </a:pPr>
            <a:r>
              <a:rPr sz="1600" spc="45" dirty="0">
                <a:latin typeface="微软雅黑"/>
                <a:cs typeface="微软雅黑"/>
              </a:rPr>
              <a:t>采用2200</a:t>
            </a:r>
            <a:r>
              <a:rPr sz="1600" spc="10" dirty="0">
                <a:latin typeface="微软雅黑"/>
                <a:cs typeface="微软雅黑"/>
              </a:rPr>
              <a:t>b</a:t>
            </a:r>
            <a:r>
              <a:rPr sz="1600" spc="35" dirty="0">
                <a:latin typeface="微软雅黑"/>
                <a:cs typeface="微软雅黑"/>
              </a:rPr>
              <a:t>ar</a:t>
            </a:r>
            <a:r>
              <a:rPr sz="1600" spc="45" dirty="0">
                <a:latin typeface="微软雅黑"/>
                <a:cs typeface="微软雅黑"/>
              </a:rPr>
              <a:t>燃油系统，尿素双喷系</a:t>
            </a:r>
            <a:r>
              <a:rPr sz="1600" spc="-5" dirty="0">
                <a:latin typeface="微软雅黑"/>
                <a:cs typeface="微软雅黑"/>
              </a:rPr>
              <a:t>统</a:t>
            </a:r>
            <a:r>
              <a:rPr sz="1600" spc="105" dirty="0">
                <a:latin typeface="微软雅黑"/>
                <a:cs typeface="微软雅黑"/>
              </a:rPr>
              <a:t> </a:t>
            </a:r>
            <a:r>
              <a:rPr sz="1600" spc="50" dirty="0">
                <a:latin typeface="微软雅黑"/>
                <a:cs typeface="微软雅黑"/>
              </a:rPr>
              <a:t>，高、低压</a:t>
            </a:r>
            <a:r>
              <a:rPr sz="1600" spc="45" dirty="0">
                <a:latin typeface="微软雅黑"/>
                <a:cs typeface="微软雅黑"/>
              </a:rPr>
              <a:t>EG</a:t>
            </a:r>
            <a:r>
              <a:rPr sz="1600" spc="50" dirty="0">
                <a:latin typeface="微软雅黑"/>
                <a:cs typeface="微软雅黑"/>
              </a:rPr>
              <a:t>R控制等先</a:t>
            </a:r>
            <a:r>
              <a:rPr sz="1600" spc="-5" dirty="0">
                <a:latin typeface="微软雅黑"/>
                <a:cs typeface="微软雅黑"/>
              </a:rPr>
              <a:t>进 </a:t>
            </a:r>
            <a:r>
              <a:rPr sz="1600" dirty="0">
                <a:latin typeface="微软雅黑"/>
                <a:cs typeface="微软雅黑"/>
              </a:rPr>
              <a:t>技术，动力强劲，排放达到国六</a:t>
            </a:r>
            <a:r>
              <a:rPr sz="1600" spc="-5" dirty="0">
                <a:latin typeface="微软雅黑"/>
                <a:cs typeface="微软雅黑"/>
              </a:rPr>
              <a:t>b</a:t>
            </a:r>
            <a:r>
              <a:rPr sz="1600" dirty="0">
                <a:latin typeface="微软雅黑"/>
                <a:cs typeface="微软雅黑"/>
              </a:rPr>
              <a:t>，未来可达到国七水平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  <a:p>
            <a:pPr marL="69850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latin typeface="微软雅黑"/>
                <a:cs typeface="微软雅黑"/>
              </a:rPr>
              <a:t>产品拓展性强：</a:t>
            </a:r>
            <a:endParaRPr sz="1800">
              <a:latin typeface="微软雅黑"/>
              <a:cs typeface="微软雅黑"/>
            </a:endParaRPr>
          </a:p>
          <a:p>
            <a:pPr marL="69850">
              <a:lnSpc>
                <a:spcPct val="100000"/>
              </a:lnSpc>
              <a:spcBef>
                <a:spcPts val="1050"/>
              </a:spcBef>
            </a:pPr>
            <a:r>
              <a:rPr sz="1600" spc="2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微软雅黑"/>
                <a:cs typeface="微软雅黑"/>
              </a:rPr>
              <a:t>预留双增压技术路</a:t>
            </a:r>
            <a:r>
              <a:rPr sz="1600" spc="-5" dirty="0">
                <a:latin typeface="微软雅黑"/>
                <a:cs typeface="微软雅黑"/>
              </a:rPr>
              <a:t>线</a:t>
            </a:r>
            <a:endParaRPr sz="1600">
              <a:latin typeface="微软雅黑"/>
              <a:cs typeface="微软雅黑"/>
            </a:endParaRPr>
          </a:p>
          <a:p>
            <a:pPr marL="69850">
              <a:lnSpc>
                <a:spcPct val="100000"/>
              </a:lnSpc>
              <a:spcBef>
                <a:spcPts val="480"/>
              </a:spcBef>
            </a:pPr>
            <a:r>
              <a:rPr sz="1600" spc="2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微软雅黑"/>
                <a:cs typeface="微软雅黑"/>
              </a:rPr>
              <a:t>2</a:t>
            </a:r>
            <a:r>
              <a:rPr sz="1600" spc="-5" dirty="0">
                <a:latin typeface="微软雅黑"/>
                <a:cs typeface="微软雅黑"/>
              </a:rPr>
              <a:t>.</a:t>
            </a:r>
            <a:r>
              <a:rPr sz="1600" dirty="0">
                <a:latin typeface="微软雅黑"/>
                <a:cs typeface="微软雅黑"/>
              </a:rPr>
              <a:t>0</a:t>
            </a:r>
            <a:r>
              <a:rPr sz="1600" spc="-5" dirty="0">
                <a:latin typeface="微软雅黑"/>
                <a:cs typeface="微软雅黑"/>
              </a:rPr>
              <a:t>T</a:t>
            </a:r>
            <a:r>
              <a:rPr sz="1600" spc="-10" dirty="0">
                <a:latin typeface="微软雅黑"/>
                <a:cs typeface="微软雅黑"/>
              </a:rPr>
              <a:t>+</a:t>
            </a:r>
            <a:r>
              <a:rPr sz="1600" dirty="0">
                <a:latin typeface="微软雅黑"/>
                <a:cs typeface="微软雅黑"/>
              </a:rPr>
              <a:t>8</a:t>
            </a:r>
            <a:r>
              <a:rPr sz="1600" spc="-135" dirty="0">
                <a:latin typeface="微软雅黑"/>
                <a:cs typeface="微软雅黑"/>
              </a:rPr>
              <a:t>A</a:t>
            </a:r>
            <a:r>
              <a:rPr sz="1600" spc="-5" dirty="0">
                <a:latin typeface="微软雅黑"/>
                <a:cs typeface="微软雅黑"/>
              </a:rPr>
              <a:t>T</a:t>
            </a:r>
            <a:r>
              <a:rPr sz="1600" dirty="0">
                <a:latin typeface="微软雅黑"/>
                <a:cs typeface="微软雅黑"/>
              </a:rPr>
              <a:t>变速</a:t>
            </a:r>
            <a:r>
              <a:rPr sz="1600" spc="-5" dirty="0">
                <a:latin typeface="微软雅黑"/>
                <a:cs typeface="微软雅黑"/>
              </a:rPr>
              <a:t>器</a:t>
            </a:r>
            <a:endParaRPr sz="1600">
              <a:latin typeface="微软雅黑"/>
              <a:cs typeface="微软雅黑"/>
            </a:endParaRPr>
          </a:p>
          <a:p>
            <a:pPr marL="69850">
              <a:lnSpc>
                <a:spcPct val="100000"/>
              </a:lnSpc>
              <a:spcBef>
                <a:spcPts val="480"/>
              </a:spcBef>
            </a:pPr>
            <a:r>
              <a:rPr sz="1600" spc="2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微软雅黑"/>
                <a:cs typeface="微软雅黑"/>
              </a:rPr>
              <a:t>2</a:t>
            </a:r>
            <a:r>
              <a:rPr sz="1600" spc="-5" dirty="0">
                <a:latin typeface="微软雅黑"/>
                <a:cs typeface="微软雅黑"/>
              </a:rPr>
              <a:t>.</a:t>
            </a:r>
            <a:r>
              <a:rPr sz="1600" dirty="0">
                <a:latin typeface="微软雅黑"/>
                <a:cs typeface="微软雅黑"/>
              </a:rPr>
              <a:t>0</a:t>
            </a:r>
            <a:r>
              <a:rPr sz="1600" spc="-5" dirty="0">
                <a:latin typeface="微软雅黑"/>
                <a:cs typeface="微软雅黑"/>
              </a:rPr>
              <a:t>T</a:t>
            </a:r>
            <a:r>
              <a:rPr sz="1600" spc="-10" dirty="0">
                <a:latin typeface="微软雅黑"/>
                <a:cs typeface="微软雅黑"/>
              </a:rPr>
              <a:t>+</a:t>
            </a:r>
            <a:r>
              <a:rPr sz="1600" dirty="0">
                <a:latin typeface="微软雅黑"/>
                <a:cs typeface="微软雅黑"/>
              </a:rPr>
              <a:t>8H</a:t>
            </a:r>
            <a:r>
              <a:rPr sz="1600" spc="-5" dirty="0">
                <a:latin typeface="微软雅黑"/>
                <a:cs typeface="微软雅黑"/>
              </a:rPr>
              <a:t>T</a:t>
            </a:r>
            <a:r>
              <a:rPr sz="1600" dirty="0">
                <a:latin typeface="微软雅黑"/>
                <a:cs typeface="微软雅黑"/>
              </a:rPr>
              <a:t>混动系</a:t>
            </a:r>
            <a:r>
              <a:rPr sz="1600" spc="-5" dirty="0">
                <a:latin typeface="微软雅黑"/>
                <a:cs typeface="微软雅黑"/>
              </a:rPr>
              <a:t>统</a:t>
            </a:r>
            <a:endParaRPr sz="1600">
              <a:latin typeface="微软雅黑"/>
              <a:cs typeface="微软雅黑"/>
            </a:endParaRPr>
          </a:p>
          <a:p>
            <a:pPr marL="69850">
              <a:lnSpc>
                <a:spcPct val="100000"/>
              </a:lnSpc>
              <a:spcBef>
                <a:spcPts val="480"/>
              </a:spcBef>
            </a:pPr>
            <a:r>
              <a:rPr sz="1600" spc="2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微软雅黑"/>
                <a:cs typeface="微软雅黑"/>
              </a:rPr>
              <a:t>2</a:t>
            </a:r>
            <a:r>
              <a:rPr sz="1600" spc="-5" dirty="0">
                <a:latin typeface="微软雅黑"/>
                <a:cs typeface="微软雅黑"/>
              </a:rPr>
              <a:t>.</a:t>
            </a:r>
            <a:r>
              <a:rPr sz="1600" dirty="0">
                <a:latin typeface="微软雅黑"/>
                <a:cs typeface="微软雅黑"/>
              </a:rPr>
              <a:t>0</a:t>
            </a:r>
            <a:r>
              <a:rPr sz="1600" spc="-5" dirty="0">
                <a:latin typeface="微软雅黑"/>
                <a:cs typeface="微软雅黑"/>
              </a:rPr>
              <a:t>T</a:t>
            </a:r>
            <a:r>
              <a:rPr sz="1600" spc="-10" dirty="0">
                <a:latin typeface="微软雅黑"/>
                <a:cs typeface="微软雅黑"/>
              </a:rPr>
              <a:t>+</a:t>
            </a:r>
            <a:r>
              <a:rPr sz="1600" dirty="0">
                <a:latin typeface="微软雅黑"/>
                <a:cs typeface="微软雅黑"/>
              </a:rPr>
              <a:t>48</a:t>
            </a:r>
            <a:r>
              <a:rPr sz="1600" spc="-5" dirty="0">
                <a:latin typeface="微软雅黑"/>
                <a:cs typeface="微软雅黑"/>
              </a:rPr>
              <a:t>V</a:t>
            </a:r>
            <a:r>
              <a:rPr sz="1600" dirty="0">
                <a:latin typeface="微软雅黑"/>
                <a:cs typeface="微软雅黑"/>
              </a:rPr>
              <a:t>系</a:t>
            </a:r>
            <a:r>
              <a:rPr sz="1600" spc="-5" dirty="0">
                <a:latin typeface="微软雅黑"/>
                <a:cs typeface="微软雅黑"/>
              </a:rPr>
              <a:t>统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微软雅黑"/>
                <a:cs typeface="微软雅黑"/>
              </a:rPr>
              <a:t>B. </a:t>
            </a:r>
            <a:r>
              <a:rPr sz="1800" b="1" spc="-120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800" b="1" dirty="0">
                <a:solidFill>
                  <a:srgbClr val="C00000"/>
                </a:solidFill>
                <a:latin typeface="微软雅黑"/>
                <a:cs typeface="微软雅黑"/>
              </a:rPr>
              <a:t>可实现多种型式动力链组合，满足多系列配置需求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8252" y="1187196"/>
            <a:ext cx="5334000" cy="3981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  <a:tabLst>
                <a:tab pos="471805" algn="l"/>
              </a:tabLst>
            </a:pPr>
            <a:r>
              <a:rPr sz="2000" b="1" dirty="0">
                <a:solidFill>
                  <a:srgbClr val="FFFFFF"/>
                </a:solidFill>
                <a:latin typeface="微软雅黑"/>
                <a:cs typeface="微软雅黑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微软雅黑"/>
                <a:cs typeface="微软雅黑"/>
              </a:rPr>
              <a:t>.	</a:t>
            </a:r>
            <a:r>
              <a:rPr sz="2000" b="1" dirty="0">
                <a:solidFill>
                  <a:srgbClr val="FFFFFF"/>
                </a:solidFill>
                <a:latin typeface="微软雅黑"/>
                <a:cs typeface="微软雅黑"/>
              </a:rPr>
              <a:t>平台化电器架构开</a:t>
            </a:r>
            <a:r>
              <a:rPr sz="2000" b="1" spc="5" dirty="0">
                <a:solidFill>
                  <a:srgbClr val="FFFFFF"/>
                </a:solidFill>
                <a:latin typeface="微软雅黑"/>
                <a:cs typeface="微软雅黑"/>
              </a:rPr>
              <a:t>发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7258" y="1870524"/>
            <a:ext cx="352932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微软雅黑"/>
                <a:cs typeface="微软雅黑"/>
              </a:rPr>
              <a:t>A. </a:t>
            </a:r>
            <a:r>
              <a:rPr sz="1800" b="1" spc="-245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800" b="1" dirty="0">
                <a:solidFill>
                  <a:srgbClr val="C00000"/>
                </a:solidFill>
                <a:latin typeface="微软雅黑"/>
                <a:cs typeface="微软雅黑"/>
              </a:rPr>
              <a:t>柔性：</a:t>
            </a:r>
            <a:r>
              <a:rPr sz="1600" dirty="0">
                <a:latin typeface="微软雅黑"/>
                <a:cs typeface="微软雅黑"/>
              </a:rPr>
              <a:t>柔性可拓展的</a:t>
            </a:r>
            <a:r>
              <a:rPr sz="1600" spc="-5" dirty="0">
                <a:latin typeface="微软雅黑"/>
                <a:cs typeface="微软雅黑"/>
              </a:rPr>
              <a:t>CA</a:t>
            </a:r>
            <a:r>
              <a:rPr sz="1600" spc="-10" dirty="0">
                <a:latin typeface="微软雅黑"/>
                <a:cs typeface="微软雅黑"/>
              </a:rPr>
              <a:t>N</a:t>
            </a:r>
            <a:r>
              <a:rPr sz="1600" dirty="0">
                <a:latin typeface="微软雅黑"/>
                <a:cs typeface="微软雅黑"/>
              </a:rPr>
              <a:t>网络架</a:t>
            </a:r>
            <a:r>
              <a:rPr sz="1600" spc="-5" dirty="0">
                <a:latin typeface="微软雅黑"/>
                <a:cs typeface="微软雅黑"/>
              </a:rPr>
              <a:t>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24446" y="2402565"/>
            <a:ext cx="3561715" cy="205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34925" indent="-285750">
              <a:lnSpc>
                <a:spcPct val="150000"/>
              </a:lnSpc>
              <a:buFont typeface="Arial"/>
              <a:buChar char="➢"/>
              <a:tabLst>
                <a:tab pos="298450" algn="l"/>
              </a:tabLst>
            </a:pPr>
            <a:r>
              <a:rPr sz="1600" b="1" spc="45" dirty="0">
                <a:latin typeface="微软雅黑"/>
                <a:cs typeface="微软雅黑"/>
              </a:rPr>
              <a:t>8</a:t>
            </a:r>
            <a:r>
              <a:rPr sz="1600" b="1" spc="50" dirty="0">
                <a:latin typeface="微软雅黑"/>
                <a:cs typeface="微软雅黑"/>
              </a:rPr>
              <a:t>路CAN+CANF</a:t>
            </a:r>
            <a:r>
              <a:rPr sz="1600" b="1" spc="45" dirty="0">
                <a:latin typeface="微软雅黑"/>
                <a:cs typeface="微软雅黑"/>
              </a:rPr>
              <a:t>D</a:t>
            </a:r>
            <a:r>
              <a:rPr sz="1600" spc="50" dirty="0">
                <a:latin typeface="微软雅黑"/>
                <a:cs typeface="微软雅黑"/>
              </a:rPr>
              <a:t>：独立网关，</a:t>
            </a:r>
            <a:r>
              <a:rPr sz="1600" spc="-5" dirty="0">
                <a:latin typeface="微软雅黑"/>
                <a:cs typeface="微软雅黑"/>
              </a:rPr>
              <a:t>每 </a:t>
            </a:r>
            <a:r>
              <a:rPr sz="1600" dirty="0">
                <a:latin typeface="微软雅黑"/>
                <a:cs typeface="微软雅黑"/>
              </a:rPr>
              <a:t>路负载率控制在35</a:t>
            </a:r>
            <a:r>
              <a:rPr sz="1600" spc="-5" dirty="0">
                <a:latin typeface="微软雅黑"/>
                <a:cs typeface="微软雅黑"/>
              </a:rPr>
              <a:t>%</a:t>
            </a:r>
            <a:r>
              <a:rPr sz="1600" dirty="0">
                <a:latin typeface="微软雅黑"/>
                <a:cs typeface="微软雅黑"/>
              </a:rPr>
              <a:t>以下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298450" marR="35560" indent="-285750">
              <a:lnSpc>
                <a:spcPct val="150000"/>
              </a:lnSpc>
            </a:pPr>
            <a:r>
              <a:rPr sz="1600" spc="-26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b="1" spc="95" dirty="0">
                <a:latin typeface="微软雅黑"/>
                <a:cs typeface="微软雅黑"/>
              </a:rPr>
              <a:t>兼容性强：</a:t>
            </a:r>
            <a:r>
              <a:rPr sz="1600" spc="95" dirty="0">
                <a:latin typeface="微软雅黑"/>
                <a:cs typeface="微软雅黑"/>
              </a:rPr>
              <a:t>兼容</a:t>
            </a:r>
            <a:r>
              <a:rPr sz="1600" spc="100" dirty="0">
                <a:latin typeface="微软雅黑"/>
                <a:cs typeface="微软雅黑"/>
              </a:rPr>
              <a:t>燃油、纯电、混</a:t>
            </a:r>
            <a:r>
              <a:rPr sz="1600" spc="-5" dirty="0">
                <a:latin typeface="微软雅黑"/>
                <a:cs typeface="微软雅黑"/>
              </a:rPr>
              <a:t>动 </a:t>
            </a:r>
            <a:r>
              <a:rPr sz="1600" dirty="0">
                <a:latin typeface="微软雅黑"/>
                <a:cs typeface="微软雅黑"/>
              </a:rPr>
              <a:t>车型，</a:t>
            </a:r>
            <a:r>
              <a:rPr sz="1600" spc="-5" dirty="0">
                <a:latin typeface="微软雅黑"/>
                <a:cs typeface="微软雅黑"/>
              </a:rPr>
              <a:t>SUV</a:t>
            </a:r>
            <a:r>
              <a:rPr sz="1600" dirty="0">
                <a:latin typeface="微软雅黑"/>
                <a:cs typeface="微软雅黑"/>
              </a:rPr>
              <a:t>、</a:t>
            </a:r>
            <a:r>
              <a:rPr sz="1600" spc="-105" dirty="0">
                <a:latin typeface="微软雅黑"/>
                <a:cs typeface="微软雅黑"/>
              </a:rPr>
              <a:t>V</a:t>
            </a:r>
            <a:r>
              <a:rPr sz="1600" spc="-10" dirty="0">
                <a:latin typeface="微软雅黑"/>
                <a:cs typeface="微软雅黑"/>
              </a:rPr>
              <a:t>AN</a:t>
            </a:r>
            <a:r>
              <a:rPr sz="1600" dirty="0">
                <a:latin typeface="微软雅黑"/>
                <a:cs typeface="微软雅黑"/>
              </a:rPr>
              <a:t>、皮卡等车型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298450" marR="5080" indent="-285750">
              <a:lnSpc>
                <a:spcPct val="150000"/>
              </a:lnSpc>
            </a:pPr>
            <a:r>
              <a:rPr sz="1600" spc="-26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b="1" dirty="0">
                <a:latin typeface="微软雅黑"/>
                <a:cs typeface="微软雅黑"/>
              </a:rPr>
              <a:t>可拓展性强：</a:t>
            </a:r>
            <a:r>
              <a:rPr sz="1600" dirty="0">
                <a:latin typeface="微软雅黑"/>
                <a:cs typeface="微软雅黑"/>
              </a:rPr>
              <a:t>支持后续新功能引入</a:t>
            </a:r>
            <a:r>
              <a:rPr sz="1600" spc="-5" dirty="0">
                <a:latin typeface="微软雅黑"/>
                <a:cs typeface="微软雅黑"/>
              </a:rPr>
              <a:t>， </a:t>
            </a:r>
            <a:r>
              <a:rPr sz="1600" dirty="0">
                <a:latin typeface="微软雅黑"/>
                <a:cs typeface="微软雅黑"/>
              </a:rPr>
              <a:t>支持系统更新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24433" y="5190431"/>
            <a:ext cx="234251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60" dirty="0">
                <a:latin typeface="Arial"/>
                <a:cs typeface="Arial"/>
              </a:rPr>
              <a:t>Ø 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b="1" dirty="0">
                <a:latin typeface="微软雅黑"/>
                <a:cs typeface="微软雅黑"/>
              </a:rPr>
              <a:t>车身域、智能座舱域</a:t>
            </a:r>
            <a:r>
              <a:rPr sz="1600" b="1" spc="-5" dirty="0">
                <a:latin typeface="微软雅黑"/>
                <a:cs typeface="微软雅黑"/>
              </a:rPr>
              <a:t>：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93674" y="5557861"/>
            <a:ext cx="3415665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latin typeface="微软雅黑"/>
                <a:cs typeface="微软雅黑"/>
              </a:rPr>
              <a:t>①	</a:t>
            </a:r>
            <a:r>
              <a:rPr sz="1600" dirty="0">
                <a:latin typeface="微软雅黑"/>
                <a:cs typeface="微软雅黑"/>
              </a:rPr>
              <a:t>功能集成度高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-5" dirty="0">
                <a:latin typeface="微软雅黑"/>
                <a:cs typeface="微软雅黑"/>
              </a:rPr>
              <a:t>②	</a:t>
            </a:r>
            <a:r>
              <a:rPr sz="1600" dirty="0">
                <a:latin typeface="微软雅黑"/>
                <a:cs typeface="微软雅黑"/>
              </a:rPr>
              <a:t>降低控制器数量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sz="1600" spc="-5" dirty="0">
                <a:latin typeface="微软雅黑"/>
                <a:cs typeface="微软雅黑"/>
              </a:rPr>
              <a:t>③	</a:t>
            </a:r>
            <a:r>
              <a:rPr sz="1600" dirty="0">
                <a:latin typeface="微软雅黑"/>
                <a:cs typeface="微软雅黑"/>
              </a:rPr>
              <a:t>线束成本低、整车电器质量提升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876788" y="1845564"/>
            <a:ext cx="393700" cy="4777740"/>
          </a:xfrm>
          <a:custGeom>
            <a:avLst/>
            <a:gdLst/>
            <a:ahLst/>
            <a:cxnLst/>
            <a:rect l="l" t="t" r="r" b="b"/>
            <a:pathLst>
              <a:path w="393700" h="4777740">
                <a:moveTo>
                  <a:pt x="0" y="0"/>
                </a:moveTo>
                <a:lnTo>
                  <a:pt x="393192" y="0"/>
                </a:lnTo>
                <a:lnTo>
                  <a:pt x="393192" y="4777740"/>
                </a:lnTo>
                <a:lnTo>
                  <a:pt x="0" y="4777740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71886" y="1840903"/>
            <a:ext cx="403860" cy="4787900"/>
          </a:xfrm>
          <a:custGeom>
            <a:avLst/>
            <a:gdLst/>
            <a:ahLst/>
            <a:cxnLst/>
            <a:rect l="l" t="t" r="r" b="b"/>
            <a:pathLst>
              <a:path w="403859" h="4787900">
                <a:moveTo>
                  <a:pt x="398614" y="4787303"/>
                </a:moveTo>
                <a:lnTo>
                  <a:pt x="4762" y="4787303"/>
                </a:lnTo>
                <a:lnTo>
                  <a:pt x="3289" y="4787061"/>
                </a:lnTo>
                <a:lnTo>
                  <a:pt x="1968" y="4786388"/>
                </a:lnTo>
                <a:lnTo>
                  <a:pt x="914" y="4785334"/>
                </a:lnTo>
                <a:lnTo>
                  <a:pt x="241" y="4784001"/>
                </a:lnTo>
                <a:lnTo>
                  <a:pt x="0" y="4782540"/>
                </a:lnTo>
                <a:lnTo>
                  <a:pt x="0" y="4762"/>
                </a:lnTo>
                <a:lnTo>
                  <a:pt x="4762" y="0"/>
                </a:lnTo>
                <a:lnTo>
                  <a:pt x="398614" y="0"/>
                </a:lnTo>
                <a:lnTo>
                  <a:pt x="403377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4777778"/>
                </a:lnTo>
                <a:lnTo>
                  <a:pt x="4762" y="4777778"/>
                </a:lnTo>
                <a:lnTo>
                  <a:pt x="9525" y="4782540"/>
                </a:lnTo>
                <a:lnTo>
                  <a:pt x="403377" y="4782540"/>
                </a:lnTo>
                <a:lnTo>
                  <a:pt x="403148" y="4784001"/>
                </a:lnTo>
                <a:lnTo>
                  <a:pt x="402475" y="4785334"/>
                </a:lnTo>
                <a:lnTo>
                  <a:pt x="401421" y="4786388"/>
                </a:lnTo>
                <a:lnTo>
                  <a:pt x="400088" y="4787061"/>
                </a:lnTo>
                <a:lnTo>
                  <a:pt x="398614" y="4787303"/>
                </a:lnTo>
                <a:close/>
              </a:path>
              <a:path w="403859" h="478790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859" h="4787900">
                <a:moveTo>
                  <a:pt x="393852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852" y="4762"/>
                </a:lnTo>
                <a:lnTo>
                  <a:pt x="393852" y="9525"/>
                </a:lnTo>
                <a:close/>
              </a:path>
              <a:path w="403859" h="4787900">
                <a:moveTo>
                  <a:pt x="393852" y="4782540"/>
                </a:moveTo>
                <a:lnTo>
                  <a:pt x="393852" y="4762"/>
                </a:lnTo>
                <a:lnTo>
                  <a:pt x="398614" y="9525"/>
                </a:lnTo>
                <a:lnTo>
                  <a:pt x="403377" y="9525"/>
                </a:lnTo>
                <a:lnTo>
                  <a:pt x="403377" y="4777778"/>
                </a:lnTo>
                <a:lnTo>
                  <a:pt x="398614" y="4777778"/>
                </a:lnTo>
                <a:lnTo>
                  <a:pt x="393852" y="4782540"/>
                </a:lnTo>
                <a:close/>
              </a:path>
              <a:path w="403859" h="4787900">
                <a:moveTo>
                  <a:pt x="403377" y="9525"/>
                </a:moveTo>
                <a:lnTo>
                  <a:pt x="398614" y="9525"/>
                </a:lnTo>
                <a:lnTo>
                  <a:pt x="393852" y="4762"/>
                </a:lnTo>
                <a:lnTo>
                  <a:pt x="403377" y="4762"/>
                </a:lnTo>
                <a:lnTo>
                  <a:pt x="403377" y="9525"/>
                </a:lnTo>
                <a:close/>
              </a:path>
              <a:path w="403859" h="4787900">
                <a:moveTo>
                  <a:pt x="9525" y="4782540"/>
                </a:moveTo>
                <a:lnTo>
                  <a:pt x="4762" y="4777778"/>
                </a:lnTo>
                <a:lnTo>
                  <a:pt x="9525" y="4777778"/>
                </a:lnTo>
                <a:lnTo>
                  <a:pt x="9525" y="4782540"/>
                </a:lnTo>
                <a:close/>
              </a:path>
              <a:path w="403859" h="4787900">
                <a:moveTo>
                  <a:pt x="393852" y="4782540"/>
                </a:moveTo>
                <a:lnTo>
                  <a:pt x="9525" y="4782540"/>
                </a:lnTo>
                <a:lnTo>
                  <a:pt x="9525" y="4777778"/>
                </a:lnTo>
                <a:lnTo>
                  <a:pt x="393852" y="4777778"/>
                </a:lnTo>
                <a:lnTo>
                  <a:pt x="393852" y="4782540"/>
                </a:lnTo>
                <a:close/>
              </a:path>
              <a:path w="403859" h="4787900">
                <a:moveTo>
                  <a:pt x="403377" y="4782540"/>
                </a:moveTo>
                <a:lnTo>
                  <a:pt x="393852" y="4782540"/>
                </a:lnTo>
                <a:lnTo>
                  <a:pt x="398614" y="4777778"/>
                </a:lnTo>
                <a:lnTo>
                  <a:pt x="403377" y="4777778"/>
                </a:lnTo>
                <a:lnTo>
                  <a:pt x="403377" y="47825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959198" y="4005464"/>
            <a:ext cx="2279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网 关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47704" y="1854707"/>
            <a:ext cx="567055" cy="64643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 marL="109855" marR="102870" indent="20955" algn="just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智能 驾驶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47704" y="2641092"/>
            <a:ext cx="567055" cy="46228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 marL="109855" marR="10287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动力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47704" y="3208020"/>
            <a:ext cx="567055" cy="462280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 marL="109855" marR="10287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底盘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347704" y="3782567"/>
            <a:ext cx="567055" cy="462280"/>
          </a:xfrm>
          <a:custGeom>
            <a:avLst/>
            <a:gdLst/>
            <a:ahLst/>
            <a:cxnLst/>
            <a:rect l="l" t="t" r="r" b="b"/>
            <a:pathLst>
              <a:path w="567054" h="462279">
                <a:moveTo>
                  <a:pt x="0" y="0"/>
                </a:moveTo>
                <a:lnTo>
                  <a:pt x="566927" y="0"/>
                </a:lnTo>
                <a:lnTo>
                  <a:pt x="566927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444985" y="3842354"/>
            <a:ext cx="3721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娱乐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47704" y="4364735"/>
            <a:ext cx="567055" cy="4622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9855" marR="10287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车身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347704" y="4917947"/>
            <a:ext cx="567055" cy="462280"/>
          </a:xfrm>
          <a:custGeom>
            <a:avLst/>
            <a:gdLst/>
            <a:ahLst/>
            <a:cxnLst/>
            <a:rect l="l" t="t" r="r" b="b"/>
            <a:pathLst>
              <a:path w="567054" h="462279">
                <a:moveTo>
                  <a:pt x="0" y="0"/>
                </a:moveTo>
                <a:lnTo>
                  <a:pt x="566927" y="0"/>
                </a:lnTo>
                <a:lnTo>
                  <a:pt x="566927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444985" y="4978711"/>
            <a:ext cx="3721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诊断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347704" y="5490971"/>
            <a:ext cx="567055" cy="462280"/>
          </a:xfrm>
          <a:custGeom>
            <a:avLst/>
            <a:gdLst/>
            <a:ahLst/>
            <a:cxnLst/>
            <a:rect l="l" t="t" r="r" b="b"/>
            <a:pathLst>
              <a:path w="567054" h="462279">
                <a:moveTo>
                  <a:pt x="0" y="0"/>
                </a:moveTo>
                <a:lnTo>
                  <a:pt x="566927" y="0"/>
                </a:lnTo>
                <a:lnTo>
                  <a:pt x="566927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444985" y="5551647"/>
            <a:ext cx="3721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预留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347704" y="6161532"/>
            <a:ext cx="567055" cy="462280"/>
          </a:xfrm>
          <a:custGeom>
            <a:avLst/>
            <a:gdLst/>
            <a:ahLst/>
            <a:cxnLst/>
            <a:rect l="l" t="t" r="r" b="b"/>
            <a:pathLst>
              <a:path w="567054" h="462279">
                <a:moveTo>
                  <a:pt x="0" y="0"/>
                </a:moveTo>
                <a:lnTo>
                  <a:pt x="566927" y="0"/>
                </a:lnTo>
                <a:lnTo>
                  <a:pt x="566927" y="461771"/>
                </a:lnTo>
                <a:lnTo>
                  <a:pt x="0" y="461771"/>
                </a:lnTo>
                <a:lnTo>
                  <a:pt x="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444985" y="6221940"/>
            <a:ext cx="3721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预留 C</a:t>
            </a:r>
            <a:r>
              <a:rPr sz="1200" b="1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200" b="1" dirty="0">
                <a:solidFill>
                  <a:srgbClr val="FFFFFF"/>
                </a:solidFill>
                <a:latin typeface="微软雅黑"/>
                <a:cs typeface="微软雅黑"/>
              </a:rPr>
              <a:t>N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184635" y="2029967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5"/>
                </a:lnTo>
                <a:lnTo>
                  <a:pt x="0" y="2880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84635" y="3296411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84635" y="2724911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84635" y="3867911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84635" y="4450079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84635" y="5001767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184635" y="5582411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89">
                <a:moveTo>
                  <a:pt x="0" y="0"/>
                </a:moveTo>
                <a:lnTo>
                  <a:pt x="71627" y="0"/>
                </a:lnTo>
                <a:lnTo>
                  <a:pt x="71627" y="288036"/>
                </a:lnTo>
                <a:lnTo>
                  <a:pt x="0" y="288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184635" y="6249923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4" h="288290">
                <a:moveTo>
                  <a:pt x="0" y="0"/>
                </a:moveTo>
                <a:lnTo>
                  <a:pt x="71627" y="0"/>
                </a:lnTo>
                <a:lnTo>
                  <a:pt x="71627" y="288035"/>
                </a:lnTo>
                <a:lnTo>
                  <a:pt x="0" y="2880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56606" y="2170391"/>
            <a:ext cx="91440" cy="12065"/>
          </a:xfrm>
          <a:custGeom>
            <a:avLst/>
            <a:gdLst/>
            <a:ahLst/>
            <a:cxnLst/>
            <a:rect l="l" t="t" r="r" b="b"/>
            <a:pathLst>
              <a:path w="91440" h="12064">
                <a:moveTo>
                  <a:pt x="91059" y="11633"/>
                </a:moveTo>
                <a:lnTo>
                  <a:pt x="0" y="7620"/>
                </a:lnTo>
                <a:lnTo>
                  <a:pt x="342" y="0"/>
                </a:lnTo>
                <a:lnTo>
                  <a:pt x="91389" y="4025"/>
                </a:lnTo>
                <a:lnTo>
                  <a:pt x="91059" y="1163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56695" y="2865716"/>
            <a:ext cx="91440" cy="10160"/>
          </a:xfrm>
          <a:custGeom>
            <a:avLst/>
            <a:gdLst/>
            <a:ahLst/>
            <a:cxnLst/>
            <a:rect l="l" t="t" r="r" b="b"/>
            <a:pathLst>
              <a:path w="91440" h="10160">
                <a:moveTo>
                  <a:pt x="91046" y="9652"/>
                </a:moveTo>
                <a:lnTo>
                  <a:pt x="0" y="7620"/>
                </a:lnTo>
                <a:lnTo>
                  <a:pt x="165" y="0"/>
                </a:lnTo>
                <a:lnTo>
                  <a:pt x="91224" y="2031"/>
                </a:lnTo>
                <a:lnTo>
                  <a:pt x="91046" y="965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56708" y="3435565"/>
            <a:ext cx="91440" cy="9525"/>
          </a:xfrm>
          <a:custGeom>
            <a:avLst/>
            <a:gdLst/>
            <a:ahLst/>
            <a:cxnLst/>
            <a:rect l="l" t="t" r="r" b="b"/>
            <a:pathLst>
              <a:path w="91440" h="9525">
                <a:moveTo>
                  <a:pt x="139" y="9271"/>
                </a:moveTo>
                <a:lnTo>
                  <a:pt x="0" y="1650"/>
                </a:lnTo>
                <a:lnTo>
                  <a:pt x="91058" y="0"/>
                </a:lnTo>
                <a:lnTo>
                  <a:pt x="91185" y="7620"/>
                </a:lnTo>
                <a:lnTo>
                  <a:pt x="139" y="92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56746" y="4012825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09" y="0"/>
                </a:lnTo>
              </a:path>
            </a:pathLst>
          </a:custGeom>
          <a:ln w="821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56695" y="4589741"/>
            <a:ext cx="91440" cy="10160"/>
          </a:xfrm>
          <a:custGeom>
            <a:avLst/>
            <a:gdLst/>
            <a:ahLst/>
            <a:cxnLst/>
            <a:rect l="l" t="t" r="r" b="b"/>
            <a:pathLst>
              <a:path w="91440" h="10160">
                <a:moveTo>
                  <a:pt x="91046" y="9651"/>
                </a:moveTo>
                <a:lnTo>
                  <a:pt x="0" y="7620"/>
                </a:lnTo>
                <a:lnTo>
                  <a:pt x="165" y="0"/>
                </a:lnTo>
                <a:lnTo>
                  <a:pt x="91224" y="2032"/>
                </a:lnTo>
                <a:lnTo>
                  <a:pt x="91046" y="965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56632" y="5142191"/>
            <a:ext cx="91440" cy="11430"/>
          </a:xfrm>
          <a:custGeom>
            <a:avLst/>
            <a:gdLst/>
            <a:ahLst/>
            <a:cxnLst/>
            <a:rect l="l" t="t" r="r" b="b"/>
            <a:pathLst>
              <a:path w="91440" h="11429">
                <a:moveTo>
                  <a:pt x="91058" y="11087"/>
                </a:moveTo>
                <a:lnTo>
                  <a:pt x="0" y="7620"/>
                </a:lnTo>
                <a:lnTo>
                  <a:pt x="292" y="0"/>
                </a:lnTo>
                <a:lnTo>
                  <a:pt x="91351" y="3479"/>
                </a:lnTo>
                <a:lnTo>
                  <a:pt x="91058" y="11087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56581" y="5718619"/>
            <a:ext cx="91440" cy="12700"/>
          </a:xfrm>
          <a:custGeom>
            <a:avLst/>
            <a:gdLst/>
            <a:ahLst/>
            <a:cxnLst/>
            <a:rect l="l" t="t" r="r" b="b"/>
            <a:pathLst>
              <a:path w="91440" h="12700">
                <a:moveTo>
                  <a:pt x="393" y="12204"/>
                </a:moveTo>
                <a:lnTo>
                  <a:pt x="0" y="4597"/>
                </a:lnTo>
                <a:lnTo>
                  <a:pt x="91058" y="0"/>
                </a:lnTo>
                <a:lnTo>
                  <a:pt x="91439" y="7607"/>
                </a:lnTo>
                <a:lnTo>
                  <a:pt x="393" y="122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56733" y="6393243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35" y="0"/>
                </a:lnTo>
              </a:path>
            </a:pathLst>
          </a:custGeom>
          <a:ln w="868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924433" y="4725738"/>
            <a:ext cx="3898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微软雅黑"/>
                <a:cs typeface="微软雅黑"/>
              </a:rPr>
              <a:t>B. </a:t>
            </a:r>
            <a:r>
              <a:rPr sz="1800" b="1" spc="-120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800" b="1" dirty="0">
                <a:solidFill>
                  <a:srgbClr val="C00000"/>
                </a:solidFill>
                <a:latin typeface="微软雅黑"/>
                <a:cs typeface="微软雅黑"/>
              </a:rPr>
              <a:t>集成：</a:t>
            </a:r>
            <a:r>
              <a:rPr sz="1600" dirty="0">
                <a:latin typeface="微软雅黑"/>
                <a:cs typeface="微软雅黑"/>
              </a:rPr>
              <a:t>部分域控制器应用，集成度更</a:t>
            </a:r>
            <a:r>
              <a:rPr sz="1600" spc="-5" dirty="0">
                <a:latin typeface="微软雅黑"/>
                <a:cs typeface="微软雅黑"/>
              </a:rPr>
              <a:t>高</a:t>
            </a:r>
            <a:endParaRPr sz="1600">
              <a:latin typeface="微软雅黑"/>
              <a:cs typeface="微软雅黑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75463" y="5324792"/>
          <a:ext cx="6260465" cy="1360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marL="170815" marR="1612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组 合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R w="761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2.0T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8</a:t>
                      </a:r>
                      <a:r>
                        <a:rPr sz="1600" b="1" spc="-120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A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T/8</a:t>
                      </a:r>
                      <a:r>
                        <a:rPr sz="1600" b="1" spc="5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H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T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车型系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列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1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平台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化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761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型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式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功率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600" b="1" spc="5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扭</a:t>
                      </a:r>
                      <a:r>
                        <a:rPr sz="1600" b="1" dirty="0">
                          <a:solidFill>
                            <a:srgbClr val="252525"/>
                          </a:solidFill>
                          <a:latin typeface="微软雅黑"/>
                          <a:cs typeface="微软雅黑"/>
                        </a:rPr>
                        <a:t>矩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1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微软雅黑"/>
                          <a:cs typeface="微软雅黑"/>
                        </a:rPr>
                        <a:t>1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R w="761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微软雅黑"/>
                          <a:cs typeface="微软雅黑"/>
                        </a:rPr>
                        <a:t>纵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置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微软雅黑"/>
                          <a:cs typeface="微软雅黑"/>
                        </a:rPr>
                        <a:t>140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42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0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微软雅黑"/>
                          <a:cs typeface="微软雅黑"/>
                        </a:rPr>
                        <a:t>纵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置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微软雅黑"/>
                          <a:cs typeface="微软雅黑"/>
                        </a:rPr>
                        <a:t>皮卡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-95" dirty="0">
                          <a:latin typeface="微软雅黑"/>
                          <a:cs typeface="微软雅黑"/>
                        </a:rPr>
                        <a:t>V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A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N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1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同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R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平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台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762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微软雅黑"/>
                          <a:cs typeface="微软雅黑"/>
                        </a:rPr>
                        <a:t>2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R w="7619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微软雅黑"/>
                          <a:cs typeface="微软雅黑"/>
                        </a:rPr>
                        <a:t>横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置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微软雅黑"/>
                          <a:cs typeface="微软雅黑"/>
                        </a:rPr>
                        <a:t>140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380-40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0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微软雅黑"/>
                          <a:cs typeface="微软雅黑"/>
                        </a:rPr>
                        <a:t>横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置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20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微软雅黑"/>
                          <a:cs typeface="微软雅黑"/>
                        </a:rPr>
                        <a:t>SUV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皮卡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-95" dirty="0">
                          <a:latin typeface="微软雅黑"/>
                          <a:cs typeface="微软雅黑"/>
                        </a:rPr>
                        <a:t>V</a:t>
                      </a:r>
                      <a:r>
                        <a:rPr sz="1400" spc="-5" dirty="0">
                          <a:latin typeface="微软雅黑"/>
                          <a:cs typeface="微软雅黑"/>
                        </a:rPr>
                        <a:t>A</a:t>
                      </a:r>
                      <a:r>
                        <a:rPr sz="1400" dirty="0">
                          <a:latin typeface="微软雅黑"/>
                          <a:cs typeface="微软雅黑"/>
                        </a:rPr>
                        <a:t>N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20">
                      <a:solidFill>
                        <a:srgbClr val="000000"/>
                      </a:solidFill>
                      <a:prstDash val="solid"/>
                    </a:lnL>
                    <a:lnR w="7619">
                      <a:solidFill>
                        <a:srgbClr val="000000"/>
                      </a:solidFill>
                      <a:prstDash val="solid"/>
                    </a:lnR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同F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平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台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7619">
                      <a:solidFill>
                        <a:srgbClr val="000000"/>
                      </a:solidFill>
                      <a:prstDash val="solid"/>
                    </a:lnL>
                    <a:lnT w="762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6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三、规划产品介绍</a:t>
            </a:r>
            <a:r>
              <a:rPr spc="-5" dirty="0"/>
              <a:t>--</a:t>
            </a:r>
            <a:r>
              <a:rPr spc="-5" dirty="0">
                <a:solidFill>
                  <a:srgbClr val="C00000"/>
                </a:solidFill>
              </a:rPr>
              <a:t>R101</a:t>
            </a:r>
            <a:r>
              <a:rPr dirty="0"/>
              <a:t>大皮卡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5863" y="4744074"/>
            <a:ext cx="23094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spc="10" dirty="0">
                <a:latin typeface="微软雅黑"/>
                <a:cs typeface="微软雅黑"/>
              </a:rPr>
              <a:t>2</a:t>
            </a:r>
            <a:r>
              <a:rPr sz="1850" b="1" spc="20" dirty="0">
                <a:latin typeface="微软雅黑"/>
                <a:cs typeface="微软雅黑"/>
              </a:rPr>
              <a:t>、混合动力平台预研</a:t>
            </a:r>
            <a:endParaRPr sz="185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4004" y="1857755"/>
            <a:ext cx="3380740" cy="356870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marL="662305">
              <a:lnSpc>
                <a:spcPct val="100000"/>
              </a:lnSpc>
            </a:pPr>
            <a:r>
              <a:rPr sz="1450" b="1" spc="20" dirty="0">
                <a:solidFill>
                  <a:srgbClr val="FFFFFF"/>
                </a:solidFill>
                <a:latin typeface="微软雅黑"/>
                <a:cs typeface="微软雅黑"/>
              </a:rPr>
              <a:t>当前进展（电驱桥方案</a:t>
            </a:r>
            <a:r>
              <a:rPr sz="1450" b="1" spc="25" dirty="0">
                <a:solidFill>
                  <a:srgbClr val="FFFFFF"/>
                </a:solidFill>
                <a:latin typeface="微软雅黑"/>
                <a:cs typeface="微软雅黑"/>
              </a:rPr>
              <a:t>）</a:t>
            </a:r>
            <a:endParaRPr sz="145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536" y="5108447"/>
            <a:ext cx="3973195" cy="367665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marL="958850">
              <a:lnSpc>
                <a:spcPct val="100000"/>
              </a:lnSpc>
            </a:pPr>
            <a:r>
              <a:rPr sz="1450" b="1" spc="20" dirty="0">
                <a:solidFill>
                  <a:srgbClr val="FFFFFF"/>
                </a:solidFill>
                <a:latin typeface="微软雅黑"/>
                <a:cs typeface="微软雅黑"/>
              </a:rPr>
              <a:t>轻型汽车混动项目作战</a:t>
            </a:r>
            <a:r>
              <a:rPr sz="1450" b="1" spc="25" dirty="0">
                <a:solidFill>
                  <a:srgbClr val="FFFFFF"/>
                </a:solidFill>
                <a:latin typeface="微软雅黑"/>
                <a:cs typeface="微软雅黑"/>
              </a:rPr>
              <a:t>室</a:t>
            </a:r>
            <a:endParaRPr sz="145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9572" y="5637174"/>
            <a:ext cx="1104265" cy="1057275"/>
          </a:xfrm>
          <a:custGeom>
            <a:avLst/>
            <a:gdLst/>
            <a:ahLst/>
            <a:cxnLst/>
            <a:rect l="l" t="t" r="r" b="b"/>
            <a:pathLst>
              <a:path w="1104264" h="1057275">
                <a:moveTo>
                  <a:pt x="552030" y="1056881"/>
                </a:moveTo>
                <a:lnTo>
                  <a:pt x="506766" y="1055129"/>
                </a:lnTo>
                <a:lnTo>
                  <a:pt x="462508" y="1049964"/>
                </a:lnTo>
                <a:lnTo>
                  <a:pt x="419399" y="1041523"/>
                </a:lnTo>
                <a:lnTo>
                  <a:pt x="377579" y="1029941"/>
                </a:lnTo>
                <a:lnTo>
                  <a:pt x="337191" y="1015354"/>
                </a:lnTo>
                <a:lnTo>
                  <a:pt x="298377" y="997898"/>
                </a:lnTo>
                <a:lnTo>
                  <a:pt x="261280" y="977709"/>
                </a:lnTo>
                <a:lnTo>
                  <a:pt x="226041" y="954924"/>
                </a:lnTo>
                <a:lnTo>
                  <a:pt x="192804" y="929677"/>
                </a:lnTo>
                <a:lnTo>
                  <a:pt x="161709" y="902106"/>
                </a:lnTo>
                <a:lnTo>
                  <a:pt x="132900" y="872346"/>
                </a:lnTo>
                <a:lnTo>
                  <a:pt x="106519" y="840533"/>
                </a:lnTo>
                <a:lnTo>
                  <a:pt x="82708" y="806803"/>
                </a:lnTo>
                <a:lnTo>
                  <a:pt x="61693" y="771458"/>
                </a:lnTo>
                <a:lnTo>
                  <a:pt x="43451" y="734340"/>
                </a:lnTo>
                <a:lnTo>
                  <a:pt x="28204" y="695720"/>
                </a:lnTo>
                <a:lnTo>
                  <a:pt x="16093" y="655732"/>
                </a:lnTo>
                <a:lnTo>
                  <a:pt x="7261" y="614513"/>
                </a:lnTo>
                <a:lnTo>
                  <a:pt x="1849" y="572200"/>
                </a:lnTo>
                <a:lnTo>
                  <a:pt x="0" y="528929"/>
                </a:lnTo>
                <a:lnTo>
                  <a:pt x="1849" y="485520"/>
                </a:lnTo>
                <a:lnTo>
                  <a:pt x="7261" y="443083"/>
                </a:lnTo>
                <a:lnTo>
                  <a:pt x="16093" y="401753"/>
                </a:lnTo>
                <a:lnTo>
                  <a:pt x="28204" y="361666"/>
                </a:lnTo>
                <a:lnTo>
                  <a:pt x="43451" y="322958"/>
                </a:lnTo>
                <a:lnTo>
                  <a:pt x="61693" y="285763"/>
                </a:lnTo>
                <a:lnTo>
                  <a:pt x="82881" y="250086"/>
                </a:lnTo>
                <a:lnTo>
                  <a:pt x="106679" y="216356"/>
                </a:lnTo>
                <a:lnTo>
                  <a:pt x="133044" y="184542"/>
                </a:lnTo>
                <a:lnTo>
                  <a:pt x="161835" y="154781"/>
                </a:lnTo>
                <a:lnTo>
                  <a:pt x="192911" y="127209"/>
                </a:lnTo>
                <a:lnTo>
                  <a:pt x="226130" y="101961"/>
                </a:lnTo>
                <a:lnTo>
                  <a:pt x="261350" y="79175"/>
                </a:lnTo>
                <a:lnTo>
                  <a:pt x="298430" y="58985"/>
                </a:lnTo>
                <a:lnTo>
                  <a:pt x="337229" y="41528"/>
                </a:lnTo>
                <a:lnTo>
                  <a:pt x="377603" y="26941"/>
                </a:lnTo>
                <a:lnTo>
                  <a:pt x="419413" y="15358"/>
                </a:lnTo>
                <a:lnTo>
                  <a:pt x="462515" y="6916"/>
                </a:lnTo>
                <a:lnTo>
                  <a:pt x="506768" y="1751"/>
                </a:lnTo>
                <a:lnTo>
                  <a:pt x="552030" y="0"/>
                </a:lnTo>
                <a:lnTo>
                  <a:pt x="597294" y="1751"/>
                </a:lnTo>
                <a:lnTo>
                  <a:pt x="641552" y="6917"/>
                </a:lnTo>
                <a:lnTo>
                  <a:pt x="684662" y="15360"/>
                </a:lnTo>
                <a:lnTo>
                  <a:pt x="726481" y="26945"/>
                </a:lnTo>
                <a:lnTo>
                  <a:pt x="766868" y="41536"/>
                </a:lnTo>
                <a:lnTo>
                  <a:pt x="805680" y="58998"/>
                </a:lnTo>
                <a:lnTo>
                  <a:pt x="842775" y="79195"/>
                </a:lnTo>
                <a:lnTo>
                  <a:pt x="878010" y="101992"/>
                </a:lnTo>
                <a:lnTo>
                  <a:pt x="911244" y="127253"/>
                </a:lnTo>
                <a:lnTo>
                  <a:pt x="942334" y="154841"/>
                </a:lnTo>
                <a:lnTo>
                  <a:pt x="971138" y="184622"/>
                </a:lnTo>
                <a:lnTo>
                  <a:pt x="997512" y="216460"/>
                </a:lnTo>
                <a:lnTo>
                  <a:pt x="1021314" y="250219"/>
                </a:lnTo>
                <a:lnTo>
                  <a:pt x="1042320" y="285598"/>
                </a:lnTo>
                <a:lnTo>
                  <a:pt x="1060551" y="322754"/>
                </a:lnTo>
                <a:lnTo>
                  <a:pt x="1075786" y="361419"/>
                </a:lnTo>
                <a:lnTo>
                  <a:pt x="1087882" y="401457"/>
                </a:lnTo>
                <a:lnTo>
                  <a:pt x="1096698" y="442731"/>
                </a:lnTo>
                <a:lnTo>
                  <a:pt x="1102092" y="485107"/>
                </a:lnTo>
                <a:lnTo>
                  <a:pt x="1103922" y="528447"/>
                </a:lnTo>
                <a:lnTo>
                  <a:pt x="1102092" y="571786"/>
                </a:lnTo>
                <a:lnTo>
                  <a:pt x="1096698" y="614161"/>
                </a:lnTo>
                <a:lnTo>
                  <a:pt x="1087882" y="655435"/>
                </a:lnTo>
                <a:lnTo>
                  <a:pt x="1075786" y="695473"/>
                </a:lnTo>
                <a:lnTo>
                  <a:pt x="1060551" y="734137"/>
                </a:lnTo>
                <a:lnTo>
                  <a:pt x="1042320" y="771292"/>
                </a:lnTo>
                <a:lnTo>
                  <a:pt x="1021142" y="806936"/>
                </a:lnTo>
                <a:lnTo>
                  <a:pt x="997352" y="840637"/>
                </a:lnTo>
                <a:lnTo>
                  <a:pt x="970993" y="872426"/>
                </a:lnTo>
                <a:lnTo>
                  <a:pt x="942208" y="902166"/>
                </a:lnTo>
                <a:lnTo>
                  <a:pt x="911137" y="929721"/>
                </a:lnTo>
                <a:lnTo>
                  <a:pt x="877922" y="954954"/>
                </a:lnTo>
                <a:lnTo>
                  <a:pt x="842705" y="977730"/>
                </a:lnTo>
                <a:lnTo>
                  <a:pt x="805627" y="997911"/>
                </a:lnTo>
                <a:lnTo>
                  <a:pt x="766830" y="1015361"/>
                </a:lnTo>
                <a:lnTo>
                  <a:pt x="726456" y="1029945"/>
                </a:lnTo>
                <a:lnTo>
                  <a:pt x="684648" y="1041525"/>
                </a:lnTo>
                <a:lnTo>
                  <a:pt x="641546" y="1049965"/>
                </a:lnTo>
                <a:lnTo>
                  <a:pt x="597292" y="1055129"/>
                </a:lnTo>
                <a:lnTo>
                  <a:pt x="552030" y="105688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35363" y="5756192"/>
            <a:ext cx="1126490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latin typeface="Arial"/>
                <a:cs typeface="Arial"/>
              </a:rPr>
              <a:t>•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人员协</a:t>
            </a:r>
            <a:r>
              <a:rPr sz="1600" b="1" u="sng" spc="-5" dirty="0">
                <a:latin typeface="微软雅黑"/>
                <a:cs typeface="微软雅黑"/>
              </a:rPr>
              <a:t>同 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u="sng" spc="-5" dirty="0">
                <a:latin typeface="Arial"/>
                <a:cs typeface="Arial"/>
              </a:rPr>
              <a:t>•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资源共</a:t>
            </a:r>
            <a:r>
              <a:rPr sz="1600" b="1" u="sng" spc="-5" dirty="0">
                <a:latin typeface="微软雅黑"/>
                <a:cs typeface="微软雅黑"/>
              </a:rPr>
              <a:t>享 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5363" y="6340392"/>
            <a:ext cx="112649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sng" spc="-5" dirty="0">
                <a:latin typeface="Arial"/>
                <a:cs typeface="Arial"/>
              </a:rPr>
              <a:t>•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技术互</a:t>
            </a:r>
            <a:r>
              <a:rPr sz="1600" b="1" u="sng" spc="-5" dirty="0">
                <a:latin typeface="微软雅黑"/>
                <a:cs typeface="微软雅黑"/>
              </a:rPr>
              <a:t>通 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14843" y="5806960"/>
            <a:ext cx="678180" cy="685165"/>
          </a:xfrm>
          <a:custGeom>
            <a:avLst/>
            <a:gdLst/>
            <a:ahLst/>
            <a:cxnLst/>
            <a:rect l="l" t="t" r="r" b="b"/>
            <a:pathLst>
              <a:path w="678180" h="685164">
                <a:moveTo>
                  <a:pt x="316445" y="580466"/>
                </a:moveTo>
                <a:lnTo>
                  <a:pt x="271385" y="580455"/>
                </a:lnTo>
                <a:lnTo>
                  <a:pt x="267673" y="369431"/>
                </a:lnTo>
                <a:lnTo>
                  <a:pt x="256796" y="361044"/>
                </a:lnTo>
                <a:lnTo>
                  <a:pt x="248337" y="350780"/>
                </a:lnTo>
                <a:lnTo>
                  <a:pt x="242296" y="339104"/>
                </a:lnTo>
                <a:lnTo>
                  <a:pt x="238671" y="326485"/>
                </a:lnTo>
                <a:lnTo>
                  <a:pt x="237463" y="313343"/>
                </a:lnTo>
                <a:lnTo>
                  <a:pt x="237702" y="202863"/>
                </a:lnTo>
                <a:lnTo>
                  <a:pt x="254828" y="165117"/>
                </a:lnTo>
                <a:lnTo>
                  <a:pt x="294010" y="150926"/>
                </a:lnTo>
                <a:lnTo>
                  <a:pt x="373616" y="150928"/>
                </a:lnTo>
                <a:lnTo>
                  <a:pt x="414321" y="162947"/>
                </a:lnTo>
                <a:lnTo>
                  <a:pt x="439046" y="194863"/>
                </a:lnTo>
                <a:lnTo>
                  <a:pt x="440922" y="208385"/>
                </a:lnTo>
                <a:lnTo>
                  <a:pt x="440899" y="317329"/>
                </a:lnTo>
                <a:lnTo>
                  <a:pt x="427862" y="354004"/>
                </a:lnTo>
                <a:lnTo>
                  <a:pt x="407084" y="371500"/>
                </a:lnTo>
                <a:lnTo>
                  <a:pt x="407015" y="452756"/>
                </a:lnTo>
                <a:lnTo>
                  <a:pt x="339228" y="452756"/>
                </a:lnTo>
                <a:lnTo>
                  <a:pt x="316445" y="580466"/>
                </a:lnTo>
                <a:close/>
              </a:path>
              <a:path w="678180" h="685164">
                <a:moveTo>
                  <a:pt x="158245" y="557237"/>
                </a:moveTo>
                <a:lnTo>
                  <a:pt x="101760" y="557135"/>
                </a:lnTo>
                <a:lnTo>
                  <a:pt x="95535" y="363898"/>
                </a:lnTo>
                <a:lnTo>
                  <a:pt x="89227" y="353335"/>
                </a:lnTo>
                <a:lnTo>
                  <a:pt x="84014" y="341000"/>
                </a:lnTo>
                <a:lnTo>
                  <a:pt x="80467" y="327475"/>
                </a:lnTo>
                <a:lnTo>
                  <a:pt x="79158" y="313343"/>
                </a:lnTo>
                <a:lnTo>
                  <a:pt x="79397" y="214461"/>
                </a:lnTo>
                <a:lnTo>
                  <a:pt x="96522" y="176722"/>
                </a:lnTo>
                <a:lnTo>
                  <a:pt x="135716" y="162534"/>
                </a:lnTo>
                <a:lnTo>
                  <a:pt x="214844" y="162534"/>
                </a:lnTo>
                <a:lnTo>
                  <a:pt x="213638" y="170837"/>
                </a:lnTo>
                <a:lnTo>
                  <a:pt x="209725" y="184110"/>
                </a:lnTo>
                <a:lnTo>
                  <a:pt x="205511" y="197692"/>
                </a:lnTo>
                <a:lnTo>
                  <a:pt x="203644" y="208385"/>
                </a:lnTo>
                <a:lnTo>
                  <a:pt x="203551" y="315164"/>
                </a:lnTo>
                <a:lnTo>
                  <a:pt x="212303" y="357557"/>
                </a:lnTo>
                <a:lnTo>
                  <a:pt x="237463" y="383108"/>
                </a:lnTo>
                <a:lnTo>
                  <a:pt x="237416" y="429539"/>
                </a:lnTo>
                <a:lnTo>
                  <a:pt x="169620" y="429540"/>
                </a:lnTo>
                <a:lnTo>
                  <a:pt x="158245" y="557237"/>
                </a:lnTo>
                <a:close/>
              </a:path>
              <a:path w="678180" h="685164">
                <a:moveTo>
                  <a:pt x="486054" y="557237"/>
                </a:moveTo>
                <a:lnTo>
                  <a:pt x="441006" y="557213"/>
                </a:lnTo>
                <a:lnTo>
                  <a:pt x="441006" y="383108"/>
                </a:lnTo>
                <a:lnTo>
                  <a:pt x="442120" y="382521"/>
                </a:lnTo>
                <a:lnTo>
                  <a:pt x="452142" y="375688"/>
                </a:lnTo>
                <a:lnTo>
                  <a:pt x="474016" y="329635"/>
                </a:lnTo>
                <a:lnTo>
                  <a:pt x="474919" y="208385"/>
                </a:lnTo>
                <a:lnTo>
                  <a:pt x="472796" y="197854"/>
                </a:lnTo>
                <a:lnTo>
                  <a:pt x="467647" y="185321"/>
                </a:lnTo>
                <a:lnTo>
                  <a:pt x="460481" y="172858"/>
                </a:lnTo>
                <a:lnTo>
                  <a:pt x="452309" y="162534"/>
                </a:lnTo>
                <a:lnTo>
                  <a:pt x="548753" y="162782"/>
                </a:lnTo>
                <a:lnTo>
                  <a:pt x="585497" y="180378"/>
                </a:lnTo>
                <a:lnTo>
                  <a:pt x="599311" y="220625"/>
                </a:lnTo>
                <a:lnTo>
                  <a:pt x="599206" y="317329"/>
                </a:lnTo>
                <a:lnTo>
                  <a:pt x="586177" y="354004"/>
                </a:lnTo>
                <a:lnTo>
                  <a:pt x="565412" y="371500"/>
                </a:lnTo>
                <a:lnTo>
                  <a:pt x="565334" y="429540"/>
                </a:lnTo>
                <a:lnTo>
                  <a:pt x="508849" y="429540"/>
                </a:lnTo>
                <a:lnTo>
                  <a:pt x="486054" y="557237"/>
                </a:lnTo>
                <a:close/>
              </a:path>
              <a:path w="678180" h="685164">
                <a:moveTo>
                  <a:pt x="237285" y="557237"/>
                </a:moveTo>
                <a:lnTo>
                  <a:pt x="192226" y="557236"/>
                </a:lnTo>
                <a:lnTo>
                  <a:pt x="169620" y="429539"/>
                </a:lnTo>
                <a:lnTo>
                  <a:pt x="237416" y="429539"/>
                </a:lnTo>
                <a:lnTo>
                  <a:pt x="237285" y="557237"/>
                </a:lnTo>
                <a:close/>
              </a:path>
              <a:path w="678180" h="685164">
                <a:moveTo>
                  <a:pt x="565212" y="557237"/>
                </a:moveTo>
                <a:lnTo>
                  <a:pt x="520152" y="557237"/>
                </a:lnTo>
                <a:lnTo>
                  <a:pt x="508849" y="429540"/>
                </a:lnTo>
                <a:lnTo>
                  <a:pt x="565334" y="429540"/>
                </a:lnTo>
                <a:lnTo>
                  <a:pt x="565212" y="557237"/>
                </a:lnTo>
                <a:close/>
              </a:path>
              <a:path w="678180" h="685164">
                <a:moveTo>
                  <a:pt x="406907" y="580466"/>
                </a:moveTo>
                <a:lnTo>
                  <a:pt x="361845" y="580455"/>
                </a:lnTo>
                <a:lnTo>
                  <a:pt x="339228" y="452756"/>
                </a:lnTo>
                <a:lnTo>
                  <a:pt x="407015" y="452756"/>
                </a:lnTo>
                <a:lnTo>
                  <a:pt x="406907" y="580466"/>
                </a:lnTo>
                <a:close/>
              </a:path>
              <a:path w="678180" h="685164">
                <a:moveTo>
                  <a:pt x="665854" y="603681"/>
                </a:moveTo>
                <a:lnTo>
                  <a:pt x="339228" y="603681"/>
                </a:lnTo>
                <a:lnTo>
                  <a:pt x="362710" y="603424"/>
                </a:lnTo>
                <a:lnTo>
                  <a:pt x="385615" y="602671"/>
                </a:lnTo>
                <a:lnTo>
                  <a:pt x="429423" y="599781"/>
                </a:lnTo>
                <a:lnTo>
                  <a:pt x="470110" y="595219"/>
                </a:lnTo>
                <a:lnTo>
                  <a:pt x="524100" y="585698"/>
                </a:lnTo>
                <a:lnTo>
                  <a:pt x="568015" y="573591"/>
                </a:lnTo>
                <a:lnTo>
                  <a:pt x="607728" y="554643"/>
                </a:lnTo>
                <a:lnTo>
                  <a:pt x="621930" y="534022"/>
                </a:lnTo>
                <a:lnTo>
                  <a:pt x="620585" y="522558"/>
                </a:lnTo>
                <a:lnTo>
                  <a:pt x="611166" y="511372"/>
                </a:lnTo>
                <a:lnTo>
                  <a:pt x="610615" y="510806"/>
                </a:lnTo>
                <a:lnTo>
                  <a:pt x="627181" y="515948"/>
                </a:lnTo>
                <a:lnTo>
                  <a:pt x="662991" y="538502"/>
                </a:lnTo>
                <a:lnTo>
                  <a:pt x="677971" y="571753"/>
                </a:lnTo>
                <a:lnTo>
                  <a:pt x="676952" y="581610"/>
                </a:lnTo>
                <a:lnTo>
                  <a:pt x="673798" y="591143"/>
                </a:lnTo>
                <a:lnTo>
                  <a:pt x="668584" y="600332"/>
                </a:lnTo>
                <a:lnTo>
                  <a:pt x="665854" y="603681"/>
                </a:lnTo>
                <a:close/>
              </a:path>
              <a:path w="678180" h="685164">
                <a:moveTo>
                  <a:pt x="339228" y="684949"/>
                </a:moveTo>
                <a:lnTo>
                  <a:pt x="283019" y="683590"/>
                </a:lnTo>
                <a:lnTo>
                  <a:pt x="230133" y="679654"/>
                </a:lnTo>
                <a:lnTo>
                  <a:pt x="181182" y="673350"/>
                </a:lnTo>
                <a:lnTo>
                  <a:pt x="136777" y="664886"/>
                </a:lnTo>
                <a:lnTo>
                  <a:pt x="97528" y="654472"/>
                </a:lnTo>
                <a:lnTo>
                  <a:pt x="49658" y="635651"/>
                </a:lnTo>
                <a:lnTo>
                  <a:pt x="16825" y="613619"/>
                </a:lnTo>
                <a:lnTo>
                  <a:pt x="0" y="580455"/>
                </a:lnTo>
                <a:lnTo>
                  <a:pt x="1156" y="567411"/>
                </a:lnTo>
                <a:lnTo>
                  <a:pt x="28933" y="527081"/>
                </a:lnTo>
                <a:lnTo>
                  <a:pt x="56707" y="514048"/>
                </a:lnTo>
                <a:lnTo>
                  <a:pt x="56588" y="519971"/>
                </a:lnTo>
                <a:lnTo>
                  <a:pt x="56539" y="534022"/>
                </a:lnTo>
                <a:lnTo>
                  <a:pt x="87680" y="564431"/>
                </a:lnTo>
                <a:lnTo>
                  <a:pt x="123859" y="577871"/>
                </a:lnTo>
                <a:lnTo>
                  <a:pt x="171334" y="589194"/>
                </a:lnTo>
                <a:lnTo>
                  <a:pt x="228273" y="597696"/>
                </a:lnTo>
                <a:lnTo>
                  <a:pt x="270586" y="601448"/>
                </a:lnTo>
                <a:lnTo>
                  <a:pt x="315748" y="603424"/>
                </a:lnTo>
                <a:lnTo>
                  <a:pt x="339228" y="603681"/>
                </a:lnTo>
                <a:lnTo>
                  <a:pt x="665854" y="603681"/>
                </a:lnTo>
                <a:lnTo>
                  <a:pt x="661389" y="609158"/>
                </a:lnTo>
                <a:lnTo>
                  <a:pt x="628673" y="633258"/>
                </a:lnTo>
                <a:lnTo>
                  <a:pt x="580877" y="653383"/>
                </a:lnTo>
                <a:lnTo>
                  <a:pt x="541657" y="664328"/>
                </a:lnTo>
                <a:lnTo>
                  <a:pt x="497269" y="673114"/>
                </a:lnTo>
                <a:lnTo>
                  <a:pt x="448326" y="679584"/>
                </a:lnTo>
                <a:lnTo>
                  <a:pt x="395441" y="683581"/>
                </a:lnTo>
                <a:lnTo>
                  <a:pt x="367622" y="684605"/>
                </a:lnTo>
                <a:lnTo>
                  <a:pt x="339228" y="684949"/>
                </a:lnTo>
                <a:close/>
              </a:path>
              <a:path w="678180" h="685164">
                <a:moveTo>
                  <a:pt x="178635" y="150126"/>
                </a:moveTo>
                <a:lnTo>
                  <a:pt x="137337" y="136533"/>
                </a:lnTo>
                <a:lnTo>
                  <a:pt x="116001" y="102700"/>
                </a:lnTo>
                <a:lnTo>
                  <a:pt x="113473" y="89219"/>
                </a:lnTo>
                <a:lnTo>
                  <a:pt x="114730" y="71778"/>
                </a:lnTo>
                <a:lnTo>
                  <a:pt x="133915" y="35077"/>
                </a:lnTo>
                <a:lnTo>
                  <a:pt x="169620" y="23215"/>
                </a:lnTo>
                <a:lnTo>
                  <a:pt x="183996" y="24591"/>
                </a:lnTo>
                <a:lnTo>
                  <a:pt x="221270" y="43629"/>
                </a:lnTo>
                <a:lnTo>
                  <a:pt x="237461" y="80811"/>
                </a:lnTo>
                <a:lnTo>
                  <a:pt x="235812" y="94489"/>
                </a:lnTo>
                <a:lnTo>
                  <a:pt x="214663" y="130703"/>
                </a:lnTo>
                <a:lnTo>
                  <a:pt x="178635" y="150126"/>
                </a:lnTo>
                <a:close/>
              </a:path>
              <a:path w="678180" h="685164">
                <a:moveTo>
                  <a:pt x="499834" y="150126"/>
                </a:moveTo>
                <a:lnTo>
                  <a:pt x="463807" y="130703"/>
                </a:lnTo>
                <a:lnTo>
                  <a:pt x="442657" y="94489"/>
                </a:lnTo>
                <a:lnTo>
                  <a:pt x="441008" y="80811"/>
                </a:lnTo>
                <a:lnTo>
                  <a:pt x="443086" y="66736"/>
                </a:lnTo>
                <a:lnTo>
                  <a:pt x="468062" y="34999"/>
                </a:lnTo>
                <a:lnTo>
                  <a:pt x="508849" y="23215"/>
                </a:lnTo>
                <a:lnTo>
                  <a:pt x="521093" y="24311"/>
                </a:lnTo>
                <a:lnTo>
                  <a:pt x="559768" y="56895"/>
                </a:lnTo>
                <a:lnTo>
                  <a:pt x="564996" y="89219"/>
                </a:lnTo>
                <a:lnTo>
                  <a:pt x="562468" y="102700"/>
                </a:lnTo>
                <a:lnTo>
                  <a:pt x="541133" y="136533"/>
                </a:lnTo>
                <a:lnTo>
                  <a:pt x="499834" y="150126"/>
                </a:lnTo>
                <a:close/>
              </a:path>
              <a:path w="678180" h="685164">
                <a:moveTo>
                  <a:pt x="343639" y="139111"/>
                </a:moveTo>
                <a:lnTo>
                  <a:pt x="303550" y="126140"/>
                </a:lnTo>
                <a:lnTo>
                  <a:pt x="276914" y="94418"/>
                </a:lnTo>
                <a:lnTo>
                  <a:pt x="272694" y="81656"/>
                </a:lnTo>
                <a:lnTo>
                  <a:pt x="273657" y="62316"/>
                </a:lnTo>
                <a:lnTo>
                  <a:pt x="290881" y="20954"/>
                </a:lnTo>
                <a:lnTo>
                  <a:pt x="334094" y="179"/>
                </a:lnTo>
                <a:lnTo>
                  <a:pt x="339228" y="0"/>
                </a:lnTo>
                <a:lnTo>
                  <a:pt x="352443" y="1187"/>
                </a:lnTo>
                <a:lnTo>
                  <a:pt x="387560" y="19007"/>
                </a:lnTo>
                <a:lnTo>
                  <a:pt x="406356" y="58214"/>
                </a:lnTo>
                <a:lnTo>
                  <a:pt x="405190" y="74281"/>
                </a:lnTo>
                <a:lnTo>
                  <a:pt x="387405" y="114193"/>
                </a:lnTo>
                <a:lnTo>
                  <a:pt x="355662" y="136633"/>
                </a:lnTo>
                <a:lnTo>
                  <a:pt x="343639" y="139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187" y="5745523"/>
            <a:ext cx="1126490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800"/>
              </a:lnSpc>
            </a:pPr>
            <a:r>
              <a:rPr sz="1600" u="sng" spc="830" dirty="0">
                <a:latin typeface="Arial"/>
                <a:cs typeface="Arial"/>
              </a:rPr>
              <a:t>l</a:t>
            </a:r>
            <a:r>
              <a:rPr sz="1600" u="sng" spc="-5" dirty="0">
                <a:latin typeface="Times New Roman"/>
                <a:cs typeface="Times New Roman"/>
              </a:rPr>
              <a:t> </a:t>
            </a:r>
            <a:r>
              <a:rPr sz="1600" u="sng" spc="-190" dirty="0">
                <a:latin typeface="Times New Roman"/>
                <a:cs typeface="Times New Roman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中国重</a:t>
            </a:r>
            <a:r>
              <a:rPr sz="1600" b="1" u="sng" spc="-5" dirty="0">
                <a:latin typeface="微软雅黑"/>
                <a:cs typeface="微软雅黑"/>
              </a:rPr>
              <a:t>汽 </a:t>
            </a:r>
            <a:r>
              <a:rPr sz="1600" b="1" spc="-5" dirty="0">
                <a:latin typeface="微软雅黑"/>
                <a:cs typeface="微软雅黑"/>
              </a:rPr>
              <a:t> </a:t>
            </a:r>
            <a:r>
              <a:rPr sz="1600" u="sng" spc="830" dirty="0">
                <a:latin typeface="Arial"/>
                <a:cs typeface="Arial"/>
              </a:rPr>
              <a:t>l</a:t>
            </a:r>
            <a:r>
              <a:rPr sz="1600" u="sng" spc="-5" dirty="0">
                <a:latin typeface="Times New Roman"/>
                <a:cs typeface="Times New Roman"/>
              </a:rPr>
              <a:t> </a:t>
            </a:r>
            <a:r>
              <a:rPr sz="1600" u="sng" spc="-190" dirty="0">
                <a:latin typeface="Times New Roman"/>
                <a:cs typeface="Times New Roman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潍柴动</a:t>
            </a:r>
            <a:r>
              <a:rPr sz="1600" b="1" u="sng" spc="-5" dirty="0">
                <a:latin typeface="微软雅黑"/>
                <a:cs typeface="微软雅黑"/>
              </a:rPr>
              <a:t>力 </a:t>
            </a:r>
            <a:r>
              <a:rPr sz="1600" b="1" spc="-5" dirty="0">
                <a:latin typeface="微软雅黑"/>
                <a:cs typeface="微软雅黑"/>
              </a:rPr>
              <a:t> </a:t>
            </a:r>
            <a:r>
              <a:rPr sz="1600" u="sng" spc="830" dirty="0">
                <a:latin typeface="Arial"/>
                <a:cs typeface="Arial"/>
              </a:rPr>
              <a:t>l</a:t>
            </a:r>
            <a:r>
              <a:rPr sz="1600" u="sng" spc="-5" dirty="0">
                <a:latin typeface="Times New Roman"/>
                <a:cs typeface="Times New Roman"/>
              </a:rPr>
              <a:t> </a:t>
            </a:r>
            <a:r>
              <a:rPr sz="1600" u="sng" spc="-190" dirty="0">
                <a:latin typeface="Times New Roman"/>
                <a:cs typeface="Times New Roman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盛瑞传</a:t>
            </a:r>
            <a:r>
              <a:rPr sz="1600" b="1" u="sng" spc="-5" dirty="0">
                <a:latin typeface="微软雅黑"/>
                <a:cs typeface="微软雅黑"/>
              </a:rPr>
              <a:t>动 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68730" y="5719379"/>
            <a:ext cx="83756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9800"/>
              </a:lnSpc>
            </a:pPr>
            <a:r>
              <a:rPr sz="1600" b="1" dirty="0">
                <a:latin typeface="微软雅黑"/>
                <a:cs typeface="微软雅黑"/>
              </a:rPr>
              <a:t>竞品分</a:t>
            </a:r>
            <a:r>
              <a:rPr sz="1600" b="1" spc="-5" dirty="0">
                <a:latin typeface="微软雅黑"/>
                <a:cs typeface="微软雅黑"/>
              </a:rPr>
              <a:t>析 </a:t>
            </a:r>
            <a:r>
              <a:rPr sz="1600" b="1" dirty="0">
                <a:latin typeface="微软雅黑"/>
                <a:cs typeface="微软雅黑"/>
              </a:rPr>
              <a:t>构型设</a:t>
            </a:r>
            <a:r>
              <a:rPr sz="1600" b="1" spc="-5" dirty="0">
                <a:latin typeface="微软雅黑"/>
                <a:cs typeface="微软雅黑"/>
              </a:rPr>
              <a:t>计 </a:t>
            </a:r>
            <a:r>
              <a:rPr sz="1600" b="1" dirty="0">
                <a:solidFill>
                  <a:srgbClr val="808080"/>
                </a:solidFill>
                <a:latin typeface="微软雅黑"/>
                <a:cs typeface="微软雅黑"/>
              </a:rPr>
              <a:t>方案论</a:t>
            </a:r>
            <a:r>
              <a:rPr sz="1600" b="1" spc="-5" dirty="0">
                <a:solidFill>
                  <a:srgbClr val="808080"/>
                </a:solidFill>
                <a:latin typeface="微软雅黑"/>
                <a:cs typeface="微软雅黑"/>
              </a:rPr>
              <a:t>证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15255" y="5551932"/>
            <a:ext cx="1028700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7984" y="5609844"/>
            <a:ext cx="1158239" cy="82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10569" y="6478128"/>
            <a:ext cx="66865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WP2H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1433" y="6485177"/>
            <a:ext cx="83439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P2/</a:t>
            </a:r>
            <a:r>
              <a:rPr sz="1600" b="1" spc="-10" dirty="0">
                <a:latin typeface="微软雅黑"/>
                <a:cs typeface="微软雅黑"/>
              </a:rPr>
              <a:t>D</a:t>
            </a:r>
            <a:r>
              <a:rPr sz="1600" b="1" dirty="0">
                <a:latin typeface="微软雅黑"/>
                <a:cs typeface="微软雅黑"/>
              </a:rPr>
              <a:t>H</a:t>
            </a:r>
            <a:r>
              <a:rPr sz="1600" b="1" spc="-5" dirty="0">
                <a:latin typeface="微软雅黑"/>
                <a:cs typeface="微软雅黑"/>
              </a:rPr>
              <a:t>T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89676" y="6484620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71627" y="74675"/>
                </a:moveTo>
                <a:lnTo>
                  <a:pt x="0" y="74675"/>
                </a:lnTo>
                <a:lnTo>
                  <a:pt x="0" y="0"/>
                </a:lnTo>
                <a:lnTo>
                  <a:pt x="71627" y="0"/>
                </a:lnTo>
                <a:lnTo>
                  <a:pt x="71627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1284" y="6559295"/>
            <a:ext cx="248920" cy="70485"/>
          </a:xfrm>
          <a:custGeom>
            <a:avLst/>
            <a:gdLst/>
            <a:ahLst/>
            <a:cxnLst/>
            <a:rect l="l" t="t" r="r" b="b"/>
            <a:pathLst>
              <a:path w="248920" h="70484">
                <a:moveTo>
                  <a:pt x="248412" y="70103"/>
                </a:moveTo>
                <a:lnTo>
                  <a:pt x="0" y="70103"/>
                </a:lnTo>
                <a:lnTo>
                  <a:pt x="0" y="0"/>
                </a:lnTo>
                <a:lnTo>
                  <a:pt x="248412" y="0"/>
                </a:lnTo>
                <a:lnTo>
                  <a:pt x="248412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89676" y="6629400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71627" y="74675"/>
                </a:moveTo>
                <a:lnTo>
                  <a:pt x="0" y="74675"/>
                </a:lnTo>
                <a:lnTo>
                  <a:pt x="0" y="0"/>
                </a:lnTo>
                <a:lnTo>
                  <a:pt x="71627" y="0"/>
                </a:lnTo>
                <a:lnTo>
                  <a:pt x="71627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8764" y="3983735"/>
            <a:ext cx="844296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98591" y="3966971"/>
            <a:ext cx="944880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39028" y="4177284"/>
            <a:ext cx="504444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50178" y="4371076"/>
            <a:ext cx="258092" cy="175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8099" y="1050709"/>
            <a:ext cx="950341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4000"/>
              </a:lnSpc>
              <a:tabLst>
                <a:tab pos="393065" algn="l"/>
              </a:tabLst>
            </a:pPr>
            <a:r>
              <a:rPr sz="1850" spc="815" dirty="0">
                <a:latin typeface="Arial"/>
                <a:cs typeface="Arial"/>
              </a:rPr>
              <a:t>u	</a:t>
            </a:r>
            <a:r>
              <a:rPr sz="1850" b="1" spc="20" dirty="0">
                <a:latin typeface="微软雅黑"/>
                <a:cs typeface="微软雅黑"/>
              </a:rPr>
              <a:t>产品规划</a:t>
            </a:r>
            <a:r>
              <a:rPr sz="1850" b="1" dirty="0">
                <a:latin typeface="微软雅黑"/>
                <a:cs typeface="微软雅黑"/>
              </a:rPr>
              <a:t>:</a:t>
            </a:r>
            <a:r>
              <a:rPr sz="1600" b="1" dirty="0">
                <a:latin typeface="微软雅黑"/>
                <a:cs typeface="微软雅黑"/>
              </a:rPr>
              <a:t>依托集团新能源关键总成资源，开发纯电动+混合动力皮卡，实现新能源皮卡产品快速导</a:t>
            </a:r>
            <a:r>
              <a:rPr sz="1600" b="1" spc="-5" dirty="0">
                <a:latin typeface="微软雅黑"/>
                <a:cs typeface="微软雅黑"/>
              </a:rPr>
              <a:t>入 </a:t>
            </a:r>
            <a:r>
              <a:rPr sz="1850" b="1" spc="10" dirty="0">
                <a:latin typeface="微软雅黑"/>
                <a:cs typeface="微软雅黑"/>
              </a:rPr>
              <a:t>1</a:t>
            </a:r>
            <a:r>
              <a:rPr sz="1850" b="1" spc="20" dirty="0">
                <a:latin typeface="微软雅黑"/>
                <a:cs typeface="微软雅黑"/>
              </a:rPr>
              <a:t>、纯电动平台</a:t>
            </a:r>
            <a:r>
              <a:rPr sz="1850" b="1" dirty="0">
                <a:latin typeface="微软雅黑"/>
                <a:cs typeface="微软雅黑"/>
              </a:rPr>
              <a:t>:</a:t>
            </a:r>
            <a:r>
              <a:rPr sz="1600" b="1" dirty="0">
                <a:latin typeface="微软雅黑"/>
                <a:cs typeface="微软雅黑"/>
              </a:rPr>
              <a:t>基于柴油平台开发，</a:t>
            </a:r>
            <a:r>
              <a:rPr sz="1600" b="1" spc="-5" dirty="0">
                <a:latin typeface="微软雅黑"/>
                <a:cs typeface="微软雅黑"/>
              </a:rPr>
              <a:t>2023</a:t>
            </a:r>
            <a:r>
              <a:rPr sz="1600" b="1" dirty="0">
                <a:latin typeface="微软雅黑"/>
                <a:cs typeface="微软雅黑"/>
              </a:rPr>
              <a:t>年</a:t>
            </a:r>
            <a:r>
              <a:rPr sz="1600" b="1" spc="-5" dirty="0">
                <a:latin typeface="微软雅黑"/>
                <a:cs typeface="微软雅黑"/>
              </a:rPr>
              <a:t>8</a:t>
            </a:r>
            <a:r>
              <a:rPr sz="1600" b="1" dirty="0">
                <a:latin typeface="微软雅黑"/>
                <a:cs typeface="微软雅黑"/>
              </a:rPr>
              <a:t>月</a:t>
            </a:r>
            <a:r>
              <a:rPr sz="1600" b="1" spc="-5" dirty="0">
                <a:latin typeface="微软雅黑"/>
                <a:cs typeface="微软雅黑"/>
              </a:rPr>
              <a:t>30</a:t>
            </a:r>
            <a:r>
              <a:rPr sz="1600" b="1" dirty="0">
                <a:latin typeface="微软雅黑"/>
                <a:cs typeface="微软雅黑"/>
              </a:rPr>
              <a:t>日产品释</a:t>
            </a:r>
            <a:r>
              <a:rPr sz="1600" b="1" spc="-5" dirty="0">
                <a:latin typeface="微软雅黑"/>
                <a:cs typeface="微软雅黑"/>
              </a:rPr>
              <a:t>放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85715" y="5108447"/>
            <a:ext cx="3693160" cy="367665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marL="259079">
              <a:lnSpc>
                <a:spcPct val="100000"/>
              </a:lnSpc>
            </a:pPr>
            <a:r>
              <a:rPr sz="1450" b="1" spc="20" dirty="0">
                <a:solidFill>
                  <a:srgbClr val="FFFFFF"/>
                </a:solidFill>
                <a:latin typeface="微软雅黑"/>
                <a:cs typeface="微软雅黑"/>
              </a:rPr>
              <a:t>完成混动构型设计，正在进行方案论</a:t>
            </a:r>
            <a:r>
              <a:rPr sz="1450" b="1" spc="25" dirty="0">
                <a:solidFill>
                  <a:srgbClr val="FFFFFF"/>
                </a:solidFill>
                <a:latin typeface="微软雅黑"/>
                <a:cs typeface="微软雅黑"/>
              </a:rPr>
              <a:t>证</a:t>
            </a:r>
            <a:endParaRPr sz="1450">
              <a:latin typeface="微软雅黑"/>
              <a:cs typeface="微软雅黑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85715" y="1857755"/>
            <a:ext cx="3693160" cy="365760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微软雅黑"/>
                <a:cs typeface="微软雅黑"/>
              </a:rPr>
              <a:t>产品亮</a:t>
            </a: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点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1877" y="1890665"/>
            <a:ext cx="3351529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645" dirty="0">
                <a:latin typeface="Arial"/>
                <a:cs typeface="Arial"/>
              </a:rPr>
              <a:t>u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b="1" spc="20" dirty="0">
                <a:latin typeface="微软雅黑"/>
                <a:cs typeface="微软雅黑"/>
              </a:rPr>
              <a:t>主要客户：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电力、机场、市政</a:t>
            </a:r>
            <a:r>
              <a:rPr sz="1450" b="1" spc="25" dirty="0">
                <a:latin typeface="微软雅黑"/>
                <a:cs typeface="微软雅黑"/>
              </a:rPr>
              <a:t>等</a:t>
            </a:r>
            <a:endParaRPr sz="14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450" spc="645" dirty="0">
                <a:latin typeface="Arial"/>
                <a:cs typeface="Arial"/>
              </a:rPr>
              <a:t>u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b="1" spc="20" dirty="0">
                <a:latin typeface="微软雅黑"/>
                <a:cs typeface="微软雅黑"/>
              </a:rPr>
              <a:t>指标：续航＞</a:t>
            </a:r>
            <a:r>
              <a:rPr sz="1450" b="1" spc="5" dirty="0">
                <a:solidFill>
                  <a:srgbClr val="C00000"/>
                </a:solidFill>
                <a:latin typeface="微软雅黑"/>
                <a:cs typeface="微软雅黑"/>
              </a:rPr>
              <a:t>400k</a:t>
            </a:r>
            <a:r>
              <a:rPr sz="1450" b="1" spc="15" dirty="0">
                <a:solidFill>
                  <a:srgbClr val="C00000"/>
                </a:solidFill>
                <a:latin typeface="微软雅黑"/>
                <a:cs typeface="微软雅黑"/>
              </a:rPr>
              <a:t>m</a:t>
            </a:r>
            <a:r>
              <a:rPr sz="1450" b="1" spc="20" dirty="0">
                <a:latin typeface="微软雅黑"/>
                <a:cs typeface="微软雅黑"/>
              </a:rPr>
              <a:t>，爬坡度＞</a:t>
            </a:r>
            <a:r>
              <a:rPr sz="1450" b="1" spc="5" dirty="0">
                <a:solidFill>
                  <a:srgbClr val="C00000"/>
                </a:solidFill>
                <a:latin typeface="微软雅黑"/>
                <a:cs typeface="微软雅黑"/>
              </a:rPr>
              <a:t>30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%</a:t>
            </a:r>
            <a:endParaRPr sz="14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450" spc="645" dirty="0">
                <a:latin typeface="Arial"/>
                <a:cs typeface="Arial"/>
              </a:rPr>
              <a:t>u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b="1" spc="20" dirty="0">
                <a:latin typeface="微软雅黑"/>
                <a:cs typeface="微软雅黑"/>
              </a:rPr>
              <a:t>驱动系统：</a:t>
            </a:r>
            <a:r>
              <a:rPr sz="1450" b="1" spc="5" dirty="0">
                <a:solidFill>
                  <a:srgbClr val="C00000"/>
                </a:solidFill>
                <a:latin typeface="微软雅黑"/>
                <a:cs typeface="微软雅黑"/>
              </a:rPr>
              <a:t>1</a:t>
            </a:r>
            <a:r>
              <a:rPr sz="1450" b="1" dirty="0">
                <a:solidFill>
                  <a:srgbClr val="C00000"/>
                </a:solidFill>
                <a:latin typeface="微软雅黑"/>
                <a:cs typeface="微软雅黑"/>
              </a:rPr>
              <a:t>.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电驱桥、</a:t>
            </a:r>
            <a:r>
              <a:rPr sz="1450" b="1" spc="5" dirty="0">
                <a:solidFill>
                  <a:srgbClr val="C00000"/>
                </a:solidFill>
                <a:latin typeface="微软雅黑"/>
                <a:cs typeface="微软雅黑"/>
              </a:rPr>
              <a:t>2</a:t>
            </a:r>
            <a:r>
              <a:rPr sz="1450" b="1" dirty="0">
                <a:solidFill>
                  <a:srgbClr val="C00000"/>
                </a:solidFill>
                <a:latin typeface="微软雅黑"/>
                <a:cs typeface="微软雅黑"/>
              </a:rPr>
              <a:t>.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三合一驱</a:t>
            </a:r>
            <a:r>
              <a:rPr sz="1450" b="1" spc="25" dirty="0">
                <a:solidFill>
                  <a:srgbClr val="C00000"/>
                </a:solidFill>
                <a:latin typeface="微软雅黑"/>
                <a:cs typeface="微软雅黑"/>
              </a:rPr>
              <a:t>动</a:t>
            </a:r>
            <a:endParaRPr sz="1450">
              <a:latin typeface="微软雅黑"/>
              <a:cs typeface="微软雅黑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413445" y="3925887"/>
            <a:ext cx="3573145" cy="0"/>
          </a:xfrm>
          <a:custGeom>
            <a:avLst/>
            <a:gdLst/>
            <a:ahLst/>
            <a:cxnLst/>
            <a:rect l="l" t="t" r="r" b="b"/>
            <a:pathLst>
              <a:path w="3573145">
                <a:moveTo>
                  <a:pt x="0" y="0"/>
                </a:moveTo>
                <a:lnTo>
                  <a:pt x="3573145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3445" y="4292917"/>
            <a:ext cx="3573145" cy="0"/>
          </a:xfrm>
          <a:custGeom>
            <a:avLst/>
            <a:gdLst/>
            <a:ahLst/>
            <a:cxnLst/>
            <a:rect l="l" t="t" r="r" b="b"/>
            <a:pathLst>
              <a:path w="3573145">
                <a:moveTo>
                  <a:pt x="0" y="0"/>
                </a:moveTo>
                <a:lnTo>
                  <a:pt x="3573145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13445" y="3925887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695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86590" y="3925887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695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13445" y="4660582"/>
            <a:ext cx="3573145" cy="0"/>
          </a:xfrm>
          <a:custGeom>
            <a:avLst/>
            <a:gdLst/>
            <a:ahLst/>
            <a:cxnLst/>
            <a:rect l="l" t="t" r="r" b="b"/>
            <a:pathLst>
              <a:path w="3573145">
                <a:moveTo>
                  <a:pt x="0" y="0"/>
                </a:moveTo>
                <a:lnTo>
                  <a:pt x="3573145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522665" y="4008836"/>
            <a:ext cx="317246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500"/>
              </a:lnSpc>
              <a:tabLst>
                <a:tab pos="657225" algn="l"/>
              </a:tabLst>
            </a:pPr>
            <a:r>
              <a:rPr sz="1600" spc="685" dirty="0">
                <a:latin typeface="Arial"/>
                <a:cs typeface="Arial"/>
              </a:rPr>
              <a:t>u</a:t>
            </a:r>
            <a:r>
              <a:rPr sz="1600" b="1" dirty="0">
                <a:latin typeface="微软雅黑"/>
                <a:cs typeface="微软雅黑"/>
              </a:rPr>
              <a:t>已完成：</a:t>
            </a:r>
            <a:r>
              <a:rPr sz="1500" b="1" dirty="0">
                <a:latin typeface="微软雅黑"/>
                <a:cs typeface="微软雅黑"/>
              </a:rPr>
              <a:t>首批样车试制，系统验证 </a:t>
            </a:r>
            <a:r>
              <a:rPr sz="1600" spc="685" dirty="0">
                <a:latin typeface="Arial"/>
                <a:cs typeface="Arial"/>
              </a:rPr>
              <a:t>u</a:t>
            </a:r>
            <a:r>
              <a:rPr sz="1600" b="1" spc="-5" dirty="0">
                <a:latin typeface="微软雅黑"/>
                <a:cs typeface="微软雅黑"/>
              </a:rPr>
              <a:t>计</a:t>
            </a:r>
            <a:r>
              <a:rPr sz="1600" b="1" dirty="0">
                <a:latin typeface="微软雅黑"/>
                <a:cs typeface="微软雅黑"/>
              </a:rPr>
              <a:t>	划：</a:t>
            </a:r>
            <a:r>
              <a:rPr sz="1500" b="1" dirty="0">
                <a:latin typeface="微软雅黑"/>
                <a:cs typeface="微软雅黑"/>
              </a:rPr>
              <a:t>开展整车调试，冬季标定</a:t>
            </a:r>
            <a:endParaRPr sz="1500">
              <a:latin typeface="微软雅黑"/>
              <a:cs typeface="微软雅黑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62291" y="3220872"/>
            <a:ext cx="147955" cy="148590"/>
          </a:xfrm>
          <a:custGeom>
            <a:avLst/>
            <a:gdLst/>
            <a:ahLst/>
            <a:cxnLst/>
            <a:rect l="l" t="t" r="r" b="b"/>
            <a:pathLst>
              <a:path w="147954" h="148589">
                <a:moveTo>
                  <a:pt x="137427" y="148597"/>
                </a:moveTo>
                <a:lnTo>
                  <a:pt x="122325" y="145959"/>
                </a:lnTo>
                <a:lnTo>
                  <a:pt x="115590" y="136889"/>
                </a:lnTo>
                <a:lnTo>
                  <a:pt x="115321" y="134073"/>
                </a:lnTo>
                <a:lnTo>
                  <a:pt x="114604" y="119317"/>
                </a:lnTo>
                <a:lnTo>
                  <a:pt x="111917" y="105264"/>
                </a:lnTo>
                <a:lnTo>
                  <a:pt x="93343" y="68670"/>
                </a:lnTo>
                <a:lnTo>
                  <a:pt x="61761" y="43243"/>
                </a:lnTo>
                <a:lnTo>
                  <a:pt x="20723" y="32610"/>
                </a:lnTo>
                <a:lnTo>
                  <a:pt x="5952" y="27861"/>
                </a:lnTo>
                <a:lnTo>
                  <a:pt x="0" y="17421"/>
                </a:lnTo>
                <a:lnTo>
                  <a:pt x="132" y="8115"/>
                </a:lnTo>
                <a:lnTo>
                  <a:pt x="8425" y="0"/>
                </a:lnTo>
                <a:lnTo>
                  <a:pt x="16553" y="0"/>
                </a:lnTo>
                <a:lnTo>
                  <a:pt x="31037" y="811"/>
                </a:lnTo>
                <a:lnTo>
                  <a:pt x="71462" y="12189"/>
                </a:lnTo>
                <a:lnTo>
                  <a:pt x="105545" y="35141"/>
                </a:lnTo>
                <a:lnTo>
                  <a:pt x="130967" y="67300"/>
                </a:lnTo>
                <a:lnTo>
                  <a:pt x="145413" y="106299"/>
                </a:lnTo>
                <a:lnTo>
                  <a:pt x="147388" y="120410"/>
                </a:lnTo>
                <a:lnTo>
                  <a:pt x="144602" y="139294"/>
                </a:lnTo>
                <a:lnTo>
                  <a:pt x="137427" y="148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21644" y="3300797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60964" y="107358"/>
                </a:moveTo>
                <a:lnTo>
                  <a:pt x="19910" y="91695"/>
                </a:lnTo>
                <a:lnTo>
                  <a:pt x="0" y="53716"/>
                </a:lnTo>
                <a:lnTo>
                  <a:pt x="3903" y="39781"/>
                </a:lnTo>
                <a:lnTo>
                  <a:pt x="30195" y="7702"/>
                </a:lnTo>
                <a:lnTo>
                  <a:pt x="54178" y="0"/>
                </a:lnTo>
                <a:lnTo>
                  <a:pt x="69802" y="1704"/>
                </a:lnTo>
                <a:lnTo>
                  <a:pt x="101449" y="24832"/>
                </a:lnTo>
                <a:lnTo>
                  <a:pt x="107860" y="53027"/>
                </a:lnTo>
                <a:lnTo>
                  <a:pt x="107564" y="66407"/>
                </a:lnTo>
                <a:lnTo>
                  <a:pt x="74790" y="104032"/>
                </a:lnTo>
                <a:lnTo>
                  <a:pt x="60964" y="107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63850" y="3137966"/>
            <a:ext cx="229235" cy="233679"/>
          </a:xfrm>
          <a:custGeom>
            <a:avLst/>
            <a:gdLst/>
            <a:ahLst/>
            <a:cxnLst/>
            <a:rect l="l" t="t" r="r" b="b"/>
            <a:pathLst>
              <a:path w="229235" h="233679">
                <a:moveTo>
                  <a:pt x="220735" y="233552"/>
                </a:moveTo>
                <a:lnTo>
                  <a:pt x="204441" y="233451"/>
                </a:lnTo>
                <a:lnTo>
                  <a:pt x="196626" y="225463"/>
                </a:lnTo>
                <a:lnTo>
                  <a:pt x="196542" y="217106"/>
                </a:lnTo>
                <a:lnTo>
                  <a:pt x="195601" y="201921"/>
                </a:lnTo>
                <a:lnTo>
                  <a:pt x="186464" y="158957"/>
                </a:lnTo>
                <a:lnTo>
                  <a:pt x="168689" y="120737"/>
                </a:lnTo>
                <a:lnTo>
                  <a:pt x="143266" y="88277"/>
                </a:lnTo>
                <a:lnTo>
                  <a:pt x="111533" y="62922"/>
                </a:lnTo>
                <a:lnTo>
                  <a:pt x="74304" y="45526"/>
                </a:lnTo>
                <a:lnTo>
                  <a:pt x="32744" y="37269"/>
                </a:lnTo>
                <a:lnTo>
                  <a:pt x="13532" y="31734"/>
                </a:lnTo>
                <a:lnTo>
                  <a:pt x="3182" y="24711"/>
                </a:lnTo>
                <a:lnTo>
                  <a:pt x="0" y="17152"/>
                </a:lnTo>
                <a:lnTo>
                  <a:pt x="22" y="8102"/>
                </a:lnTo>
                <a:lnTo>
                  <a:pt x="8290" y="0"/>
                </a:lnTo>
                <a:lnTo>
                  <a:pt x="16430" y="63"/>
                </a:lnTo>
                <a:lnTo>
                  <a:pt x="69185" y="6502"/>
                </a:lnTo>
                <a:lnTo>
                  <a:pt x="116604" y="24237"/>
                </a:lnTo>
                <a:lnTo>
                  <a:pt x="157386" y="51938"/>
                </a:lnTo>
                <a:lnTo>
                  <a:pt x="190285" y="88359"/>
                </a:lnTo>
                <a:lnTo>
                  <a:pt x="213841" y="131926"/>
                </a:lnTo>
                <a:lnTo>
                  <a:pt x="226912" y="181556"/>
                </a:lnTo>
                <a:lnTo>
                  <a:pt x="229125" y="217106"/>
                </a:lnTo>
                <a:lnTo>
                  <a:pt x="229003" y="225463"/>
                </a:lnTo>
                <a:lnTo>
                  <a:pt x="220735" y="233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67402" y="3059976"/>
            <a:ext cx="307340" cy="313690"/>
          </a:xfrm>
          <a:custGeom>
            <a:avLst/>
            <a:gdLst/>
            <a:ahLst/>
            <a:cxnLst/>
            <a:rect l="l" t="t" r="r" b="b"/>
            <a:pathLst>
              <a:path w="307339" h="313689">
                <a:moveTo>
                  <a:pt x="298424" y="313524"/>
                </a:moveTo>
                <a:lnTo>
                  <a:pt x="282066" y="313422"/>
                </a:lnTo>
                <a:lnTo>
                  <a:pt x="274213" y="305396"/>
                </a:lnTo>
                <a:lnTo>
                  <a:pt x="274129" y="297001"/>
                </a:lnTo>
                <a:lnTo>
                  <a:pt x="272984" y="275716"/>
                </a:lnTo>
                <a:lnTo>
                  <a:pt x="265801" y="234502"/>
                </a:lnTo>
                <a:lnTo>
                  <a:pt x="252560" y="195568"/>
                </a:lnTo>
                <a:lnTo>
                  <a:pt x="233815" y="159482"/>
                </a:lnTo>
                <a:lnTo>
                  <a:pt x="210124" y="126812"/>
                </a:lnTo>
                <a:lnTo>
                  <a:pt x="182042" y="98128"/>
                </a:lnTo>
                <a:lnTo>
                  <a:pt x="150125" y="73996"/>
                </a:lnTo>
                <a:lnTo>
                  <a:pt x="114929" y="54985"/>
                </a:lnTo>
                <a:lnTo>
                  <a:pt x="77010" y="41663"/>
                </a:lnTo>
                <a:lnTo>
                  <a:pt x="36924" y="34599"/>
                </a:lnTo>
                <a:lnTo>
                  <a:pt x="8051" y="33539"/>
                </a:lnTo>
                <a:lnTo>
                  <a:pt x="0" y="25297"/>
                </a:lnTo>
                <a:lnTo>
                  <a:pt x="168" y="14356"/>
                </a:lnTo>
                <a:lnTo>
                  <a:pt x="337" y="5679"/>
                </a:lnTo>
                <a:lnTo>
                  <a:pt x="7945" y="0"/>
                </a:lnTo>
                <a:lnTo>
                  <a:pt x="32921" y="689"/>
                </a:lnTo>
                <a:lnTo>
                  <a:pt x="80980" y="7950"/>
                </a:lnTo>
                <a:lnTo>
                  <a:pt x="126016" y="22501"/>
                </a:lnTo>
                <a:lnTo>
                  <a:pt x="167429" y="43680"/>
                </a:lnTo>
                <a:lnTo>
                  <a:pt x="204619" y="70825"/>
                </a:lnTo>
                <a:lnTo>
                  <a:pt x="236985" y="103276"/>
                </a:lnTo>
                <a:lnTo>
                  <a:pt x="263927" y="140370"/>
                </a:lnTo>
                <a:lnTo>
                  <a:pt x="284845" y="181446"/>
                </a:lnTo>
                <a:lnTo>
                  <a:pt x="299138" y="225843"/>
                </a:lnTo>
                <a:lnTo>
                  <a:pt x="306207" y="272899"/>
                </a:lnTo>
                <a:lnTo>
                  <a:pt x="306839" y="297001"/>
                </a:lnTo>
                <a:lnTo>
                  <a:pt x="306730" y="305396"/>
                </a:lnTo>
                <a:lnTo>
                  <a:pt x="298424" y="313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76305" y="2342075"/>
            <a:ext cx="3381375" cy="145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indent="-179705">
              <a:lnSpc>
                <a:spcPct val="100000"/>
              </a:lnSpc>
            </a:pPr>
            <a:r>
              <a:rPr sz="1600" u="sng" spc="680" dirty="0">
                <a:latin typeface="Arial"/>
                <a:cs typeface="Arial"/>
              </a:rPr>
              <a:t>u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b="1" u="sng" dirty="0">
                <a:latin typeface="微软雅黑"/>
                <a:cs typeface="微软雅黑"/>
              </a:rPr>
              <a:t>安全、节</a:t>
            </a:r>
            <a:r>
              <a:rPr sz="1600" b="1" u="sng" spc="-5" dirty="0">
                <a:latin typeface="微软雅黑"/>
                <a:cs typeface="微软雅黑"/>
              </a:rPr>
              <a:t>能 </a:t>
            </a:r>
            <a:endParaRPr sz="1600">
              <a:latin typeface="微软雅黑"/>
              <a:cs typeface="微软雅黑"/>
            </a:endParaRPr>
          </a:p>
          <a:p>
            <a:pPr marL="193675" marR="5080">
              <a:lnSpc>
                <a:spcPct val="107200"/>
              </a:lnSpc>
              <a:spcBef>
                <a:spcPts val="1040"/>
              </a:spcBef>
            </a:pP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扁线电机</a:t>
            </a:r>
            <a:r>
              <a:rPr sz="1450" spc="10" dirty="0">
                <a:latin typeface="微软雅黑"/>
                <a:cs typeface="微软雅黑"/>
              </a:rPr>
              <a:t>+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高性能控制器</a:t>
            </a:r>
            <a:r>
              <a:rPr sz="1450" spc="10" dirty="0">
                <a:latin typeface="微软雅黑"/>
                <a:cs typeface="微软雅黑"/>
              </a:rPr>
              <a:t>+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宁德时代</a:t>
            </a:r>
            <a:r>
              <a:rPr sz="1450" b="1" spc="25" dirty="0">
                <a:solidFill>
                  <a:srgbClr val="C00000"/>
                </a:solidFill>
                <a:latin typeface="微软雅黑"/>
                <a:cs typeface="微软雅黑"/>
              </a:rPr>
              <a:t>高</a:t>
            </a:r>
            <a:r>
              <a:rPr sz="1450" b="1" spc="5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能电池</a:t>
            </a:r>
            <a:r>
              <a:rPr sz="1450" spc="20" dirty="0">
                <a:latin typeface="微软雅黑"/>
                <a:cs typeface="微软雅黑"/>
              </a:rPr>
              <a:t>等核心关键总成，安全可靠、</a:t>
            </a:r>
            <a:r>
              <a:rPr sz="1450" spc="25" dirty="0">
                <a:latin typeface="微软雅黑"/>
                <a:cs typeface="微软雅黑"/>
              </a:rPr>
              <a:t>性</a:t>
            </a:r>
            <a:r>
              <a:rPr sz="1450" spc="5" dirty="0">
                <a:latin typeface="微软雅黑"/>
                <a:cs typeface="微软雅黑"/>
              </a:rPr>
              <a:t> </a:t>
            </a:r>
            <a:r>
              <a:rPr sz="1450" spc="20" dirty="0">
                <a:latin typeface="微软雅黑"/>
                <a:cs typeface="微软雅黑"/>
              </a:rPr>
              <a:t>能行业领</a:t>
            </a:r>
            <a:r>
              <a:rPr sz="1450" spc="25" dirty="0">
                <a:latin typeface="微软雅黑"/>
                <a:cs typeface="微软雅黑"/>
              </a:rPr>
              <a:t>先</a:t>
            </a:r>
            <a:endParaRPr sz="14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spc="680" dirty="0">
                <a:latin typeface="Arial"/>
                <a:cs typeface="Arial"/>
              </a:rPr>
              <a:t>u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b="1" dirty="0">
                <a:latin typeface="微软雅黑"/>
                <a:cs typeface="微软雅黑"/>
              </a:rPr>
              <a:t>智能互联互</a:t>
            </a:r>
            <a:r>
              <a:rPr sz="1600" b="1" spc="-5" dirty="0">
                <a:latin typeface="微软雅黑"/>
                <a:cs typeface="微软雅黑"/>
              </a:rPr>
              <a:t>通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75971" y="3982782"/>
            <a:ext cx="1724025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 indent="-5080" algn="just">
              <a:lnSpc>
                <a:spcPct val="101099"/>
              </a:lnSpc>
            </a:pPr>
            <a:r>
              <a:rPr sz="1450" b="1" spc="10" dirty="0">
                <a:latin typeface="微软雅黑"/>
                <a:cs typeface="微软雅黑"/>
              </a:rPr>
              <a:t>V</a:t>
            </a:r>
            <a:r>
              <a:rPr sz="1450" b="1" spc="5" dirty="0">
                <a:latin typeface="微软雅黑"/>
                <a:cs typeface="微软雅黑"/>
              </a:rPr>
              <a:t>2</a:t>
            </a:r>
            <a:r>
              <a:rPr sz="1450" b="1" spc="15" dirty="0">
                <a:latin typeface="微软雅黑"/>
                <a:cs typeface="微软雅黑"/>
              </a:rPr>
              <a:t>G：车对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电网</a:t>
            </a:r>
            <a:r>
              <a:rPr sz="1450" b="1" spc="20" dirty="0">
                <a:latin typeface="微软雅黑"/>
                <a:cs typeface="微软雅黑"/>
              </a:rPr>
              <a:t>互</a:t>
            </a:r>
            <a:r>
              <a:rPr sz="1450" b="1" spc="25" dirty="0">
                <a:latin typeface="微软雅黑"/>
                <a:cs typeface="微软雅黑"/>
              </a:rPr>
              <a:t>通</a:t>
            </a:r>
            <a:r>
              <a:rPr sz="1450" b="1" spc="5" dirty="0">
                <a:latin typeface="微软雅黑"/>
                <a:cs typeface="微软雅黑"/>
              </a:rPr>
              <a:t> </a:t>
            </a:r>
            <a:r>
              <a:rPr sz="1450" b="1" spc="10" dirty="0">
                <a:latin typeface="微软雅黑"/>
                <a:cs typeface="微软雅黑"/>
              </a:rPr>
              <a:t>V</a:t>
            </a:r>
            <a:r>
              <a:rPr sz="1450" b="1" spc="5" dirty="0">
                <a:latin typeface="微软雅黑"/>
                <a:cs typeface="微软雅黑"/>
              </a:rPr>
              <a:t>2</a:t>
            </a:r>
            <a:r>
              <a:rPr sz="1450" b="1" spc="10" dirty="0">
                <a:latin typeface="微软雅黑"/>
                <a:cs typeface="微软雅黑"/>
              </a:rPr>
              <a:t>V</a:t>
            </a:r>
            <a:r>
              <a:rPr sz="1450" b="1" spc="20" dirty="0">
                <a:latin typeface="微软雅黑"/>
                <a:cs typeface="微软雅黑"/>
              </a:rPr>
              <a:t>：车对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车辆</a:t>
            </a:r>
            <a:r>
              <a:rPr sz="1450" b="1" spc="20" dirty="0">
                <a:latin typeface="微软雅黑"/>
                <a:cs typeface="微软雅黑"/>
              </a:rPr>
              <a:t>互</a:t>
            </a:r>
            <a:r>
              <a:rPr sz="1450" b="1" spc="25" dirty="0">
                <a:latin typeface="微软雅黑"/>
                <a:cs typeface="微软雅黑"/>
              </a:rPr>
              <a:t>通</a:t>
            </a:r>
            <a:r>
              <a:rPr sz="1450" b="1" spc="5" dirty="0">
                <a:latin typeface="微软雅黑"/>
                <a:cs typeface="微软雅黑"/>
              </a:rPr>
              <a:t> </a:t>
            </a:r>
            <a:r>
              <a:rPr sz="1450" b="1" spc="10" dirty="0">
                <a:latin typeface="微软雅黑"/>
                <a:cs typeface="微软雅黑"/>
              </a:rPr>
              <a:t>V</a:t>
            </a:r>
            <a:r>
              <a:rPr sz="1450" b="1" spc="5" dirty="0">
                <a:latin typeface="微软雅黑"/>
                <a:cs typeface="微软雅黑"/>
              </a:rPr>
              <a:t>2L</a:t>
            </a:r>
            <a:r>
              <a:rPr sz="1450" b="1" spc="20" dirty="0">
                <a:latin typeface="微软雅黑"/>
                <a:cs typeface="微软雅黑"/>
              </a:rPr>
              <a:t>：车对</a:t>
            </a:r>
            <a:r>
              <a:rPr sz="1450" b="1" spc="20" dirty="0">
                <a:solidFill>
                  <a:srgbClr val="C00000"/>
                </a:solidFill>
                <a:latin typeface="微软雅黑"/>
                <a:cs typeface="微软雅黑"/>
              </a:rPr>
              <a:t>设备</a:t>
            </a:r>
            <a:r>
              <a:rPr sz="1450" b="1" spc="20" dirty="0">
                <a:latin typeface="微软雅黑"/>
                <a:cs typeface="微软雅黑"/>
              </a:rPr>
              <a:t>互</a:t>
            </a:r>
            <a:r>
              <a:rPr sz="1450" b="1" spc="25" dirty="0">
                <a:latin typeface="微软雅黑"/>
                <a:cs typeface="微软雅黑"/>
              </a:rPr>
              <a:t>通</a:t>
            </a:r>
            <a:endParaRPr sz="1450">
              <a:latin typeface="微软雅黑"/>
              <a:cs typeface="微软雅黑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57128" y="3871709"/>
            <a:ext cx="1589405" cy="0"/>
          </a:xfrm>
          <a:custGeom>
            <a:avLst/>
            <a:gdLst/>
            <a:ahLst/>
            <a:cxnLst/>
            <a:rect l="l" t="t" r="r" b="b"/>
            <a:pathLst>
              <a:path w="1589404">
                <a:moveTo>
                  <a:pt x="0" y="0"/>
                </a:moveTo>
                <a:lnTo>
                  <a:pt x="1589189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6924" y="4209288"/>
            <a:ext cx="276225" cy="279400"/>
          </a:xfrm>
          <a:custGeom>
            <a:avLst/>
            <a:gdLst/>
            <a:ahLst/>
            <a:cxnLst/>
            <a:rect l="l" t="t" r="r" b="b"/>
            <a:pathLst>
              <a:path w="276225" h="279400">
                <a:moveTo>
                  <a:pt x="217931" y="278891"/>
                </a:moveTo>
                <a:lnTo>
                  <a:pt x="0" y="278891"/>
                </a:lnTo>
                <a:lnTo>
                  <a:pt x="57912" y="140208"/>
                </a:lnTo>
                <a:lnTo>
                  <a:pt x="0" y="0"/>
                </a:lnTo>
                <a:lnTo>
                  <a:pt x="217931" y="0"/>
                </a:lnTo>
                <a:lnTo>
                  <a:pt x="275844" y="140208"/>
                </a:lnTo>
                <a:lnTo>
                  <a:pt x="217931" y="278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4004" y="5108447"/>
            <a:ext cx="3332988" cy="156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7118" y="4679810"/>
            <a:ext cx="11315065" cy="76200"/>
          </a:xfrm>
          <a:custGeom>
            <a:avLst/>
            <a:gdLst/>
            <a:ahLst/>
            <a:cxnLst/>
            <a:rect l="l" t="t" r="r" b="b"/>
            <a:pathLst>
              <a:path w="11315065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1437" y="33337"/>
                </a:lnTo>
                <a:lnTo>
                  <a:pt x="38100" y="33337"/>
                </a:lnTo>
                <a:lnTo>
                  <a:pt x="38100" y="42862"/>
                </a:lnTo>
                <a:lnTo>
                  <a:pt x="71437" y="42862"/>
                </a:lnTo>
                <a:lnTo>
                  <a:pt x="38100" y="76200"/>
                </a:lnTo>
                <a:close/>
              </a:path>
              <a:path w="11315065" h="76200">
                <a:moveTo>
                  <a:pt x="11276888" y="76200"/>
                </a:moveTo>
                <a:lnTo>
                  <a:pt x="11238788" y="38100"/>
                </a:lnTo>
                <a:lnTo>
                  <a:pt x="11276888" y="0"/>
                </a:lnTo>
                <a:lnTo>
                  <a:pt x="11310226" y="33337"/>
                </a:lnTo>
                <a:lnTo>
                  <a:pt x="11276888" y="33337"/>
                </a:lnTo>
                <a:lnTo>
                  <a:pt x="11276888" y="42862"/>
                </a:lnTo>
                <a:lnTo>
                  <a:pt x="11310226" y="42862"/>
                </a:lnTo>
                <a:lnTo>
                  <a:pt x="11276888" y="76200"/>
                </a:lnTo>
                <a:close/>
              </a:path>
              <a:path w="11315065" h="76200">
                <a:moveTo>
                  <a:pt x="71437" y="42862"/>
                </a:moveTo>
                <a:lnTo>
                  <a:pt x="38100" y="42862"/>
                </a:lnTo>
                <a:lnTo>
                  <a:pt x="38100" y="33337"/>
                </a:lnTo>
                <a:lnTo>
                  <a:pt x="71437" y="33337"/>
                </a:lnTo>
                <a:lnTo>
                  <a:pt x="76200" y="38100"/>
                </a:lnTo>
                <a:lnTo>
                  <a:pt x="71437" y="42862"/>
                </a:lnTo>
                <a:close/>
              </a:path>
              <a:path w="11315065" h="76200">
                <a:moveTo>
                  <a:pt x="11243551" y="42862"/>
                </a:moveTo>
                <a:lnTo>
                  <a:pt x="71437" y="42862"/>
                </a:lnTo>
                <a:lnTo>
                  <a:pt x="76200" y="38100"/>
                </a:lnTo>
                <a:lnTo>
                  <a:pt x="71437" y="33337"/>
                </a:lnTo>
                <a:lnTo>
                  <a:pt x="11243551" y="33337"/>
                </a:lnTo>
                <a:lnTo>
                  <a:pt x="11238788" y="38100"/>
                </a:lnTo>
                <a:lnTo>
                  <a:pt x="11243551" y="42862"/>
                </a:lnTo>
                <a:close/>
              </a:path>
              <a:path w="11315065" h="76200">
                <a:moveTo>
                  <a:pt x="11310226" y="42862"/>
                </a:moveTo>
                <a:lnTo>
                  <a:pt x="11276888" y="42862"/>
                </a:lnTo>
                <a:lnTo>
                  <a:pt x="11276888" y="33337"/>
                </a:lnTo>
                <a:lnTo>
                  <a:pt x="11310226" y="33337"/>
                </a:lnTo>
                <a:lnTo>
                  <a:pt x="11314988" y="38100"/>
                </a:lnTo>
                <a:lnTo>
                  <a:pt x="11310226" y="428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78536" y="1857755"/>
            <a:ext cx="365760" cy="2799715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marL="80645" marR="74295" algn="just">
              <a:lnSpc>
                <a:spcPct val="1198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/>
                <a:cs typeface="微软雅黑"/>
              </a:rPr>
              <a:t>技 术 方 案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57072" y="2766060"/>
            <a:ext cx="2481072" cy="896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3676" y="2769107"/>
            <a:ext cx="949451" cy="893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5004" y="2756547"/>
            <a:ext cx="3529965" cy="925830"/>
          </a:xfrm>
          <a:custGeom>
            <a:avLst/>
            <a:gdLst/>
            <a:ahLst/>
            <a:cxnLst/>
            <a:rect l="l" t="t" r="r" b="b"/>
            <a:pathLst>
              <a:path w="3529965" h="925829">
                <a:moveTo>
                  <a:pt x="3529749" y="925614"/>
                </a:moveTo>
                <a:lnTo>
                  <a:pt x="0" y="925614"/>
                </a:lnTo>
                <a:lnTo>
                  <a:pt x="0" y="0"/>
                </a:lnTo>
                <a:lnTo>
                  <a:pt x="3529749" y="0"/>
                </a:lnTo>
                <a:lnTo>
                  <a:pt x="3529749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917994"/>
                </a:lnTo>
                <a:lnTo>
                  <a:pt x="3810" y="917994"/>
                </a:lnTo>
                <a:lnTo>
                  <a:pt x="7620" y="921804"/>
                </a:lnTo>
                <a:lnTo>
                  <a:pt x="3529749" y="921804"/>
                </a:lnTo>
                <a:lnTo>
                  <a:pt x="3529749" y="925614"/>
                </a:lnTo>
                <a:close/>
              </a:path>
              <a:path w="3529965" h="925829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3529965" h="925829">
                <a:moveTo>
                  <a:pt x="3522129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3522129" y="3810"/>
                </a:lnTo>
                <a:lnTo>
                  <a:pt x="3522129" y="7620"/>
                </a:lnTo>
                <a:close/>
              </a:path>
              <a:path w="3529965" h="925829">
                <a:moveTo>
                  <a:pt x="3522129" y="921804"/>
                </a:moveTo>
                <a:lnTo>
                  <a:pt x="3522129" y="3810"/>
                </a:lnTo>
                <a:lnTo>
                  <a:pt x="3525939" y="7620"/>
                </a:lnTo>
                <a:lnTo>
                  <a:pt x="3529749" y="7620"/>
                </a:lnTo>
                <a:lnTo>
                  <a:pt x="3529749" y="917994"/>
                </a:lnTo>
                <a:lnTo>
                  <a:pt x="3525939" y="917994"/>
                </a:lnTo>
                <a:lnTo>
                  <a:pt x="3522129" y="921804"/>
                </a:lnTo>
                <a:close/>
              </a:path>
              <a:path w="3529965" h="925829">
                <a:moveTo>
                  <a:pt x="3529749" y="7620"/>
                </a:moveTo>
                <a:lnTo>
                  <a:pt x="3525939" y="7620"/>
                </a:lnTo>
                <a:lnTo>
                  <a:pt x="3522129" y="3810"/>
                </a:lnTo>
                <a:lnTo>
                  <a:pt x="3529749" y="3810"/>
                </a:lnTo>
                <a:lnTo>
                  <a:pt x="3529749" y="7620"/>
                </a:lnTo>
                <a:close/>
              </a:path>
              <a:path w="3529965" h="925829">
                <a:moveTo>
                  <a:pt x="7620" y="921804"/>
                </a:moveTo>
                <a:lnTo>
                  <a:pt x="3810" y="917994"/>
                </a:lnTo>
                <a:lnTo>
                  <a:pt x="7620" y="917994"/>
                </a:lnTo>
                <a:lnTo>
                  <a:pt x="7620" y="921804"/>
                </a:lnTo>
                <a:close/>
              </a:path>
              <a:path w="3529965" h="925829">
                <a:moveTo>
                  <a:pt x="3522129" y="921804"/>
                </a:moveTo>
                <a:lnTo>
                  <a:pt x="7620" y="921804"/>
                </a:lnTo>
                <a:lnTo>
                  <a:pt x="7620" y="917994"/>
                </a:lnTo>
                <a:lnTo>
                  <a:pt x="3522129" y="917994"/>
                </a:lnTo>
                <a:lnTo>
                  <a:pt x="3522129" y="921804"/>
                </a:lnTo>
                <a:close/>
              </a:path>
              <a:path w="3529965" h="925829">
                <a:moveTo>
                  <a:pt x="3529749" y="921804"/>
                </a:moveTo>
                <a:lnTo>
                  <a:pt x="3522129" y="921804"/>
                </a:lnTo>
                <a:lnTo>
                  <a:pt x="3525939" y="917994"/>
                </a:lnTo>
                <a:lnTo>
                  <a:pt x="3529749" y="917994"/>
                </a:lnTo>
                <a:lnTo>
                  <a:pt x="3529749" y="9218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4374" y="2760357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994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7927" y="3747515"/>
            <a:ext cx="2488692" cy="894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3736847"/>
            <a:ext cx="949451" cy="915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8192" y="3726738"/>
            <a:ext cx="3529965" cy="925830"/>
          </a:xfrm>
          <a:custGeom>
            <a:avLst/>
            <a:gdLst/>
            <a:ahLst/>
            <a:cxnLst/>
            <a:rect l="l" t="t" r="r" b="b"/>
            <a:pathLst>
              <a:path w="3529965" h="925829">
                <a:moveTo>
                  <a:pt x="3529761" y="925614"/>
                </a:moveTo>
                <a:lnTo>
                  <a:pt x="0" y="925614"/>
                </a:lnTo>
                <a:lnTo>
                  <a:pt x="0" y="0"/>
                </a:lnTo>
                <a:lnTo>
                  <a:pt x="3529761" y="0"/>
                </a:lnTo>
                <a:lnTo>
                  <a:pt x="3529761" y="3810"/>
                </a:lnTo>
                <a:lnTo>
                  <a:pt x="7620" y="3810"/>
                </a:lnTo>
                <a:lnTo>
                  <a:pt x="3809" y="7619"/>
                </a:lnTo>
                <a:lnTo>
                  <a:pt x="7620" y="7619"/>
                </a:lnTo>
                <a:lnTo>
                  <a:pt x="7620" y="917994"/>
                </a:lnTo>
                <a:lnTo>
                  <a:pt x="3809" y="917994"/>
                </a:lnTo>
                <a:lnTo>
                  <a:pt x="7620" y="921804"/>
                </a:lnTo>
                <a:lnTo>
                  <a:pt x="3529761" y="921804"/>
                </a:lnTo>
                <a:lnTo>
                  <a:pt x="3529761" y="925614"/>
                </a:lnTo>
                <a:close/>
              </a:path>
              <a:path w="3529965" h="925829">
                <a:moveTo>
                  <a:pt x="7620" y="7619"/>
                </a:moveTo>
                <a:lnTo>
                  <a:pt x="3809" y="7619"/>
                </a:lnTo>
                <a:lnTo>
                  <a:pt x="7620" y="3810"/>
                </a:lnTo>
                <a:lnTo>
                  <a:pt x="7620" y="7619"/>
                </a:lnTo>
                <a:close/>
              </a:path>
              <a:path w="3529965" h="925829">
                <a:moveTo>
                  <a:pt x="3522141" y="7619"/>
                </a:moveTo>
                <a:lnTo>
                  <a:pt x="7620" y="7619"/>
                </a:lnTo>
                <a:lnTo>
                  <a:pt x="7620" y="3810"/>
                </a:lnTo>
                <a:lnTo>
                  <a:pt x="3522141" y="3810"/>
                </a:lnTo>
                <a:lnTo>
                  <a:pt x="3522141" y="7619"/>
                </a:lnTo>
                <a:close/>
              </a:path>
              <a:path w="3529965" h="925829">
                <a:moveTo>
                  <a:pt x="3522141" y="921804"/>
                </a:moveTo>
                <a:lnTo>
                  <a:pt x="3522141" y="3810"/>
                </a:lnTo>
                <a:lnTo>
                  <a:pt x="3525951" y="7619"/>
                </a:lnTo>
                <a:lnTo>
                  <a:pt x="3529761" y="7619"/>
                </a:lnTo>
                <a:lnTo>
                  <a:pt x="3529761" y="917994"/>
                </a:lnTo>
                <a:lnTo>
                  <a:pt x="3525951" y="917994"/>
                </a:lnTo>
                <a:lnTo>
                  <a:pt x="3522141" y="921804"/>
                </a:lnTo>
                <a:close/>
              </a:path>
              <a:path w="3529965" h="925829">
                <a:moveTo>
                  <a:pt x="3529761" y="7619"/>
                </a:moveTo>
                <a:lnTo>
                  <a:pt x="3525951" y="7619"/>
                </a:lnTo>
                <a:lnTo>
                  <a:pt x="3522141" y="3810"/>
                </a:lnTo>
                <a:lnTo>
                  <a:pt x="3529761" y="3810"/>
                </a:lnTo>
                <a:lnTo>
                  <a:pt x="3529761" y="7619"/>
                </a:lnTo>
                <a:close/>
              </a:path>
              <a:path w="3529965" h="925829">
                <a:moveTo>
                  <a:pt x="7620" y="921804"/>
                </a:moveTo>
                <a:lnTo>
                  <a:pt x="3809" y="917994"/>
                </a:lnTo>
                <a:lnTo>
                  <a:pt x="7620" y="917994"/>
                </a:lnTo>
                <a:lnTo>
                  <a:pt x="7620" y="921804"/>
                </a:lnTo>
                <a:close/>
              </a:path>
              <a:path w="3529965" h="925829">
                <a:moveTo>
                  <a:pt x="3522141" y="921804"/>
                </a:moveTo>
                <a:lnTo>
                  <a:pt x="7620" y="921804"/>
                </a:lnTo>
                <a:lnTo>
                  <a:pt x="7620" y="917994"/>
                </a:lnTo>
                <a:lnTo>
                  <a:pt x="3522141" y="917994"/>
                </a:lnTo>
                <a:lnTo>
                  <a:pt x="3522141" y="921804"/>
                </a:lnTo>
                <a:close/>
              </a:path>
              <a:path w="3529965" h="925829">
                <a:moveTo>
                  <a:pt x="3529761" y="921804"/>
                </a:moveTo>
                <a:lnTo>
                  <a:pt x="3522141" y="921804"/>
                </a:lnTo>
                <a:lnTo>
                  <a:pt x="3525951" y="917994"/>
                </a:lnTo>
                <a:lnTo>
                  <a:pt x="3529761" y="917994"/>
                </a:lnTo>
                <a:lnTo>
                  <a:pt x="3529761" y="92180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4374" y="3733888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994"/>
                </a:lnTo>
              </a:path>
            </a:pathLst>
          </a:custGeom>
          <a:ln w="762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9277" y="1376857"/>
            <a:ext cx="11315065" cy="76200"/>
          </a:xfrm>
          <a:custGeom>
            <a:avLst/>
            <a:gdLst/>
            <a:ahLst/>
            <a:cxnLst/>
            <a:rect l="l" t="t" r="r" b="b"/>
            <a:pathLst>
              <a:path w="11315065" h="76200">
                <a:moveTo>
                  <a:pt x="38100" y="76200"/>
                </a:moveTo>
                <a:lnTo>
                  <a:pt x="0" y="38100"/>
                </a:lnTo>
                <a:lnTo>
                  <a:pt x="38100" y="0"/>
                </a:lnTo>
                <a:lnTo>
                  <a:pt x="71437" y="33337"/>
                </a:lnTo>
                <a:lnTo>
                  <a:pt x="38100" y="33337"/>
                </a:lnTo>
                <a:lnTo>
                  <a:pt x="38100" y="42862"/>
                </a:lnTo>
                <a:lnTo>
                  <a:pt x="71437" y="42862"/>
                </a:lnTo>
                <a:lnTo>
                  <a:pt x="38100" y="76200"/>
                </a:lnTo>
                <a:close/>
              </a:path>
              <a:path w="11315065" h="76200">
                <a:moveTo>
                  <a:pt x="11276888" y="76200"/>
                </a:moveTo>
                <a:lnTo>
                  <a:pt x="11238788" y="38100"/>
                </a:lnTo>
                <a:lnTo>
                  <a:pt x="11276888" y="0"/>
                </a:lnTo>
                <a:lnTo>
                  <a:pt x="11310226" y="33337"/>
                </a:lnTo>
                <a:lnTo>
                  <a:pt x="11276888" y="33337"/>
                </a:lnTo>
                <a:lnTo>
                  <a:pt x="11276888" y="42862"/>
                </a:lnTo>
                <a:lnTo>
                  <a:pt x="11310226" y="42862"/>
                </a:lnTo>
                <a:lnTo>
                  <a:pt x="11276888" y="76200"/>
                </a:lnTo>
                <a:close/>
              </a:path>
              <a:path w="11315065" h="76200">
                <a:moveTo>
                  <a:pt x="71437" y="42862"/>
                </a:moveTo>
                <a:lnTo>
                  <a:pt x="38100" y="42862"/>
                </a:lnTo>
                <a:lnTo>
                  <a:pt x="38100" y="33337"/>
                </a:lnTo>
                <a:lnTo>
                  <a:pt x="71437" y="33337"/>
                </a:lnTo>
                <a:lnTo>
                  <a:pt x="76200" y="38100"/>
                </a:lnTo>
                <a:lnTo>
                  <a:pt x="71437" y="42862"/>
                </a:lnTo>
                <a:close/>
              </a:path>
              <a:path w="11315065" h="76200">
                <a:moveTo>
                  <a:pt x="11243551" y="42862"/>
                </a:moveTo>
                <a:lnTo>
                  <a:pt x="71437" y="42862"/>
                </a:lnTo>
                <a:lnTo>
                  <a:pt x="76200" y="38100"/>
                </a:lnTo>
                <a:lnTo>
                  <a:pt x="71437" y="33337"/>
                </a:lnTo>
                <a:lnTo>
                  <a:pt x="11243551" y="33337"/>
                </a:lnTo>
                <a:lnTo>
                  <a:pt x="11238788" y="38100"/>
                </a:lnTo>
                <a:lnTo>
                  <a:pt x="11243551" y="42862"/>
                </a:lnTo>
                <a:close/>
              </a:path>
              <a:path w="11315065" h="76200">
                <a:moveTo>
                  <a:pt x="11310226" y="42862"/>
                </a:moveTo>
                <a:lnTo>
                  <a:pt x="11276888" y="42862"/>
                </a:lnTo>
                <a:lnTo>
                  <a:pt x="11276888" y="33337"/>
                </a:lnTo>
                <a:lnTo>
                  <a:pt x="11310226" y="33337"/>
                </a:lnTo>
                <a:lnTo>
                  <a:pt x="11314988" y="38100"/>
                </a:lnTo>
                <a:lnTo>
                  <a:pt x="11310226" y="428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25067" y="2761488"/>
            <a:ext cx="1666239" cy="220979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600"/>
              </a:lnSpc>
            </a:pPr>
            <a:r>
              <a:rPr sz="1350" b="1" spc="-10" dirty="0">
                <a:solidFill>
                  <a:srgbClr val="FFFFFF"/>
                </a:solidFill>
                <a:latin typeface="微软雅黑"/>
                <a:cs typeface="微软雅黑"/>
              </a:rPr>
              <a:t>1</a:t>
            </a:r>
            <a:r>
              <a:rPr sz="1350" b="1" spc="-5" dirty="0">
                <a:solidFill>
                  <a:srgbClr val="FFFFFF"/>
                </a:solidFill>
                <a:latin typeface="微软雅黑"/>
                <a:cs typeface="微软雅黑"/>
              </a:rPr>
              <a:t>.</a:t>
            </a:r>
            <a:r>
              <a:rPr sz="1350" b="1" spc="-10" dirty="0">
                <a:solidFill>
                  <a:srgbClr val="FFFFFF"/>
                </a:solidFill>
                <a:latin typeface="微软雅黑"/>
                <a:cs typeface="微软雅黑"/>
              </a:rPr>
              <a:t>电驱桥驱动方</a:t>
            </a:r>
            <a:r>
              <a:rPr sz="1350" b="1" spc="-5" dirty="0">
                <a:solidFill>
                  <a:srgbClr val="FFFFFF"/>
                </a:solidFill>
                <a:latin typeface="微软雅黑"/>
                <a:cs typeface="微软雅黑"/>
              </a:rPr>
              <a:t>案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8116" y="3733800"/>
            <a:ext cx="1663064" cy="219710"/>
          </a:xfrm>
          <a:prstGeom prst="rect">
            <a:avLst/>
          </a:prstGeom>
          <a:solidFill>
            <a:srgbClr val="4276AA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605"/>
              </a:lnSpc>
            </a:pPr>
            <a:r>
              <a:rPr sz="1350" b="1" spc="-10" dirty="0">
                <a:solidFill>
                  <a:srgbClr val="FFFFFF"/>
                </a:solidFill>
                <a:latin typeface="微软雅黑"/>
                <a:cs typeface="微软雅黑"/>
              </a:rPr>
              <a:t>2</a:t>
            </a:r>
            <a:r>
              <a:rPr sz="1350" b="1" spc="-5" dirty="0">
                <a:solidFill>
                  <a:srgbClr val="FFFFFF"/>
                </a:solidFill>
                <a:latin typeface="微软雅黑"/>
                <a:cs typeface="微软雅黑"/>
              </a:rPr>
              <a:t>.</a:t>
            </a:r>
            <a:r>
              <a:rPr sz="1350" b="1" spc="-10" dirty="0">
                <a:solidFill>
                  <a:srgbClr val="FFFFFF"/>
                </a:solidFill>
                <a:latin typeface="微软雅黑"/>
                <a:cs typeface="微软雅黑"/>
              </a:rPr>
              <a:t>三合一驱动方</a:t>
            </a:r>
            <a:r>
              <a:rPr sz="1350" b="1" spc="-5" dirty="0">
                <a:solidFill>
                  <a:srgbClr val="FFFFFF"/>
                </a:solidFill>
                <a:latin typeface="微软雅黑"/>
                <a:cs typeface="微软雅黑"/>
              </a:rPr>
              <a:t>案</a:t>
            </a:r>
            <a:endParaRPr sz="135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3271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1309" y="258067"/>
            <a:ext cx="1828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994" y="258067"/>
            <a:ext cx="128143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7229" y="258067"/>
            <a:ext cx="7023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5344" y="266181"/>
            <a:ext cx="4421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三、规划产品介绍</a:t>
            </a:r>
            <a:r>
              <a:rPr sz="2400" b="1" spc="-5" dirty="0">
                <a:solidFill>
                  <a:srgbClr val="252525"/>
                </a:solidFill>
                <a:latin typeface="微软雅黑"/>
                <a:cs typeface="微软雅黑"/>
              </a:rPr>
              <a:t>--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R101</a:t>
            </a: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大皮卡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7408" y="1382267"/>
            <a:ext cx="1897380" cy="405765"/>
          </a:xfrm>
          <a:custGeom>
            <a:avLst/>
            <a:gdLst/>
            <a:ahLst/>
            <a:cxnLst/>
            <a:rect l="l" t="t" r="r" b="b"/>
            <a:pathLst>
              <a:path w="1897380" h="405764">
                <a:moveTo>
                  <a:pt x="1642872" y="405383"/>
                </a:moveTo>
                <a:lnTo>
                  <a:pt x="0" y="405383"/>
                </a:lnTo>
                <a:lnTo>
                  <a:pt x="254508" y="0"/>
                </a:lnTo>
                <a:lnTo>
                  <a:pt x="1897380" y="0"/>
                </a:lnTo>
                <a:lnTo>
                  <a:pt x="1642872" y="4053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5976" y="1382267"/>
            <a:ext cx="1897380" cy="405765"/>
          </a:xfrm>
          <a:custGeom>
            <a:avLst/>
            <a:gdLst/>
            <a:ahLst/>
            <a:cxnLst/>
            <a:rect l="l" t="t" r="r" b="b"/>
            <a:pathLst>
              <a:path w="1897379" h="405764">
                <a:moveTo>
                  <a:pt x="1642872" y="405383"/>
                </a:moveTo>
                <a:lnTo>
                  <a:pt x="0" y="405383"/>
                </a:lnTo>
                <a:lnTo>
                  <a:pt x="256031" y="0"/>
                </a:lnTo>
                <a:lnTo>
                  <a:pt x="1897379" y="0"/>
                </a:lnTo>
                <a:lnTo>
                  <a:pt x="1642872" y="4053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8071" y="1382267"/>
            <a:ext cx="1897380" cy="405765"/>
          </a:xfrm>
          <a:custGeom>
            <a:avLst/>
            <a:gdLst/>
            <a:ahLst/>
            <a:cxnLst/>
            <a:rect l="l" t="t" r="r" b="b"/>
            <a:pathLst>
              <a:path w="1897379" h="405764">
                <a:moveTo>
                  <a:pt x="1642872" y="405383"/>
                </a:moveTo>
                <a:lnTo>
                  <a:pt x="0" y="405383"/>
                </a:lnTo>
                <a:lnTo>
                  <a:pt x="254507" y="0"/>
                </a:lnTo>
                <a:lnTo>
                  <a:pt x="1897379" y="0"/>
                </a:lnTo>
                <a:lnTo>
                  <a:pt x="1642872" y="4053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9813" y="1454916"/>
            <a:ext cx="11410950" cy="420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936625">
              <a:lnSpc>
                <a:spcPct val="100000"/>
              </a:lnSpc>
              <a:tabLst>
                <a:tab pos="3233420" algn="l"/>
                <a:tab pos="5589905" algn="l"/>
              </a:tabLst>
            </a:pPr>
            <a:r>
              <a:rPr sz="2700" b="1" baseline="1543" dirty="0">
                <a:solidFill>
                  <a:srgbClr val="FFFFFF"/>
                </a:solidFill>
                <a:latin typeface="微软雅黑"/>
                <a:cs typeface="微软雅黑"/>
              </a:rPr>
              <a:t>精致	</a:t>
            </a: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精干	</a:t>
            </a:r>
            <a:r>
              <a:rPr sz="2700" b="1" baseline="4629" dirty="0">
                <a:solidFill>
                  <a:srgbClr val="FFFFFF"/>
                </a:solidFill>
                <a:latin typeface="微软雅黑"/>
                <a:cs typeface="微软雅黑"/>
              </a:rPr>
              <a:t>威猛</a:t>
            </a:r>
            <a:endParaRPr sz="2700" baseline="4629">
              <a:latin typeface="微软雅黑"/>
              <a:cs typeface="微软雅黑"/>
            </a:endParaRPr>
          </a:p>
          <a:p>
            <a:pPr marL="12700" marR="4855210">
              <a:lnSpc>
                <a:spcPct val="150000"/>
              </a:lnSpc>
              <a:spcBef>
                <a:spcPts val="1010"/>
              </a:spcBef>
            </a:pPr>
            <a:r>
              <a:rPr sz="1800" dirty="0">
                <a:latin typeface="微软雅黑"/>
                <a:cs typeface="微软雅黑"/>
              </a:rPr>
              <a:t>整车造型采用</a:t>
            </a:r>
            <a:r>
              <a:rPr sz="1800" b="1" dirty="0">
                <a:solidFill>
                  <a:srgbClr val="006FC0"/>
                </a:solidFill>
                <a:latin typeface="微软雅黑"/>
                <a:cs typeface="微软雅黑"/>
              </a:rPr>
              <a:t>立体、奔放</a:t>
            </a:r>
            <a:r>
              <a:rPr sz="1800" dirty="0">
                <a:latin typeface="微软雅黑"/>
                <a:cs typeface="微软雅黑"/>
              </a:rPr>
              <a:t>的美式皮卡造型风格，前脸高度整合， 格栅和大灯采用</a:t>
            </a:r>
            <a:r>
              <a:rPr sz="1800" b="1" dirty="0">
                <a:solidFill>
                  <a:srgbClr val="006FC0"/>
                </a:solidFill>
                <a:latin typeface="微软雅黑"/>
                <a:cs typeface="微软雅黑"/>
              </a:rPr>
              <a:t>一体式设计</a:t>
            </a:r>
            <a:r>
              <a:rPr sz="1800" dirty="0">
                <a:latin typeface="微软雅黑"/>
                <a:cs typeface="微软雅黑"/>
              </a:rPr>
              <a:t>，强化车头的视觉冲击力。</a:t>
            </a:r>
            <a:r>
              <a:rPr sz="1800" b="1" dirty="0">
                <a:solidFill>
                  <a:srgbClr val="006FC0"/>
                </a:solidFill>
                <a:latin typeface="微软雅黑"/>
                <a:cs typeface="微软雅黑"/>
              </a:rPr>
              <a:t>分体式大 灯</a:t>
            </a:r>
            <a:r>
              <a:rPr sz="1800" dirty="0">
                <a:latin typeface="微软雅黑"/>
                <a:cs typeface="微软雅黑"/>
              </a:rPr>
              <a:t>的设计极具辨识度，通过“7”字形行车灯和氛围灯语来营造整 车的品质感和科技感。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6139815" marR="5080">
              <a:lnSpc>
                <a:spcPct val="150000"/>
              </a:lnSpc>
            </a:pPr>
            <a:r>
              <a:rPr sz="1800" b="1" dirty="0">
                <a:solidFill>
                  <a:srgbClr val="006FC0"/>
                </a:solidFill>
                <a:latin typeface="微软雅黑"/>
                <a:cs typeface="微软雅黑"/>
              </a:rPr>
              <a:t>横向腰线</a:t>
            </a:r>
            <a:r>
              <a:rPr sz="1800" dirty="0">
                <a:latin typeface="微软雅黑"/>
                <a:cs typeface="微软雅黑"/>
              </a:rPr>
              <a:t>贯穿整车前后，颇具乘用车的设计风格， 高度集成的尾灯造型和前灯呼应，凸显后围立体感 和层次感，整车造型曲面造型变化丰富，弧面饱满， 棱线分明。视觉效果极具冲击力。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0059" y="1389888"/>
            <a:ext cx="317500" cy="388620"/>
          </a:xfrm>
          <a:custGeom>
            <a:avLst/>
            <a:gdLst/>
            <a:ahLst/>
            <a:cxnLst/>
            <a:rect l="l" t="t" r="r" b="b"/>
            <a:pathLst>
              <a:path w="317500" h="388619">
                <a:moveTo>
                  <a:pt x="76200" y="388619"/>
                </a:moveTo>
                <a:lnTo>
                  <a:pt x="0" y="388619"/>
                </a:lnTo>
                <a:lnTo>
                  <a:pt x="239268" y="0"/>
                </a:lnTo>
                <a:lnTo>
                  <a:pt x="316992" y="0"/>
                </a:lnTo>
                <a:lnTo>
                  <a:pt x="76200" y="3886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6615" y="1391411"/>
            <a:ext cx="317500" cy="388620"/>
          </a:xfrm>
          <a:custGeom>
            <a:avLst/>
            <a:gdLst/>
            <a:ahLst/>
            <a:cxnLst/>
            <a:rect l="l" t="t" r="r" b="b"/>
            <a:pathLst>
              <a:path w="317500" h="388619">
                <a:moveTo>
                  <a:pt x="77724" y="388619"/>
                </a:moveTo>
                <a:lnTo>
                  <a:pt x="0" y="388619"/>
                </a:lnTo>
                <a:lnTo>
                  <a:pt x="240792" y="0"/>
                </a:lnTo>
                <a:lnTo>
                  <a:pt x="316992" y="0"/>
                </a:lnTo>
                <a:lnTo>
                  <a:pt x="77724" y="3886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29483" y="1385316"/>
            <a:ext cx="318770" cy="387350"/>
          </a:xfrm>
          <a:custGeom>
            <a:avLst/>
            <a:gdLst/>
            <a:ahLst/>
            <a:cxnLst/>
            <a:rect l="l" t="t" r="r" b="b"/>
            <a:pathLst>
              <a:path w="318769" h="387350">
                <a:moveTo>
                  <a:pt x="77724" y="387096"/>
                </a:moveTo>
                <a:lnTo>
                  <a:pt x="0" y="387096"/>
                </a:lnTo>
                <a:lnTo>
                  <a:pt x="240792" y="0"/>
                </a:lnTo>
                <a:lnTo>
                  <a:pt x="318516" y="0"/>
                </a:lnTo>
                <a:lnTo>
                  <a:pt x="77724" y="3870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07564" y="1386839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76200" y="387096"/>
                </a:moveTo>
                <a:lnTo>
                  <a:pt x="0" y="387096"/>
                </a:lnTo>
                <a:lnTo>
                  <a:pt x="239268" y="0"/>
                </a:lnTo>
                <a:lnTo>
                  <a:pt x="316992" y="0"/>
                </a:lnTo>
                <a:lnTo>
                  <a:pt x="76200" y="3870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26152" y="1382267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77724" y="387095"/>
                </a:moveTo>
                <a:lnTo>
                  <a:pt x="0" y="387095"/>
                </a:lnTo>
                <a:lnTo>
                  <a:pt x="240792" y="0"/>
                </a:lnTo>
                <a:lnTo>
                  <a:pt x="316992" y="0"/>
                </a:lnTo>
                <a:lnTo>
                  <a:pt x="77724" y="38709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04232" y="1382267"/>
            <a:ext cx="317500" cy="388620"/>
          </a:xfrm>
          <a:custGeom>
            <a:avLst/>
            <a:gdLst/>
            <a:ahLst/>
            <a:cxnLst/>
            <a:rect l="l" t="t" r="r" b="b"/>
            <a:pathLst>
              <a:path w="317500" h="388619">
                <a:moveTo>
                  <a:pt x="76200" y="388619"/>
                </a:moveTo>
                <a:lnTo>
                  <a:pt x="0" y="388619"/>
                </a:lnTo>
                <a:lnTo>
                  <a:pt x="239267" y="0"/>
                </a:lnTo>
                <a:lnTo>
                  <a:pt x="316991" y="0"/>
                </a:lnTo>
                <a:lnTo>
                  <a:pt x="76200" y="3886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77863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37229" y="258067"/>
            <a:ext cx="7023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5344" y="266181"/>
            <a:ext cx="4421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三、规划产品介绍</a:t>
            </a:r>
            <a:r>
              <a:rPr sz="2400" b="1" spc="-5" dirty="0">
                <a:solidFill>
                  <a:srgbClr val="252525"/>
                </a:solidFill>
                <a:latin typeface="微软雅黑"/>
                <a:cs typeface="微软雅黑"/>
              </a:rPr>
              <a:t>--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R101</a:t>
            </a: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大皮卡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0727" y="1083563"/>
            <a:ext cx="1666239" cy="466725"/>
          </a:xfrm>
          <a:custGeom>
            <a:avLst/>
            <a:gdLst/>
            <a:ahLst/>
            <a:cxnLst/>
            <a:rect l="l" t="t" r="r" b="b"/>
            <a:pathLst>
              <a:path w="1666239" h="466725">
                <a:moveTo>
                  <a:pt x="1348740" y="466344"/>
                </a:moveTo>
                <a:lnTo>
                  <a:pt x="0" y="466344"/>
                </a:lnTo>
                <a:lnTo>
                  <a:pt x="318516" y="0"/>
                </a:lnTo>
                <a:lnTo>
                  <a:pt x="1665732" y="0"/>
                </a:lnTo>
                <a:lnTo>
                  <a:pt x="1348740" y="4663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3998" y="1197220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豪华内饰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6615" y="2362580"/>
            <a:ext cx="133527" cy="13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523" y="2253360"/>
            <a:ext cx="634263" cy="3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188" y="4108577"/>
            <a:ext cx="133527" cy="13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070" y="4006341"/>
            <a:ext cx="642302" cy="347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188" y="5748820"/>
            <a:ext cx="133527" cy="13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362" y="5640235"/>
            <a:ext cx="658672" cy="352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29116" y="1905000"/>
            <a:ext cx="2548128" cy="1508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67984" y="4155947"/>
            <a:ext cx="3738371" cy="1775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67984" y="5939028"/>
            <a:ext cx="5507990" cy="7562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spc="-290" dirty="0">
                <a:solidFill>
                  <a:srgbClr val="FFFFFF"/>
                </a:solidFill>
                <a:latin typeface="Arial"/>
                <a:cs typeface="Arial"/>
              </a:rPr>
              <a:t>Ø 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手动/电动8向调节，座椅通风加热，四季驾乘更优</a:t>
            </a:r>
            <a:endParaRPr sz="1800">
              <a:latin typeface="微软雅黑"/>
              <a:cs typeface="微软雅黑"/>
            </a:endParaRPr>
          </a:p>
          <a:p>
            <a:pPr marL="90805">
              <a:lnSpc>
                <a:spcPct val="100000"/>
              </a:lnSpc>
              <a:spcBef>
                <a:spcPts val="430"/>
              </a:spcBef>
            </a:pPr>
            <a:r>
              <a:rPr sz="1800" spc="-290" dirty="0">
                <a:solidFill>
                  <a:srgbClr val="FFFFFF"/>
                </a:solidFill>
                <a:latin typeface="Arial"/>
                <a:cs typeface="Arial"/>
              </a:rPr>
              <a:t>Ø 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多功能方向盘带加热</a:t>
            </a: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+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换挡拨片式设计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0250" y="2053145"/>
            <a:ext cx="330200" cy="9398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更务实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20250" y="3742321"/>
            <a:ext cx="330200" cy="9398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更家用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0628" y="5357672"/>
            <a:ext cx="330200" cy="9398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更越野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67984" y="1917192"/>
            <a:ext cx="2712720" cy="459105"/>
          </a:xfrm>
          <a:custGeom>
            <a:avLst/>
            <a:gdLst/>
            <a:ahLst/>
            <a:cxnLst/>
            <a:rect l="l" t="t" r="r" b="b"/>
            <a:pathLst>
              <a:path w="2712720" h="459105">
                <a:moveTo>
                  <a:pt x="76200" y="458723"/>
                </a:moveTo>
                <a:lnTo>
                  <a:pt x="35849" y="447360"/>
                </a:lnTo>
                <a:lnTo>
                  <a:pt x="8249" y="417364"/>
                </a:lnTo>
                <a:lnTo>
                  <a:pt x="0" y="76199"/>
                </a:lnTo>
                <a:lnTo>
                  <a:pt x="1271" y="61697"/>
                </a:lnTo>
                <a:lnTo>
                  <a:pt x="19391" y="24779"/>
                </a:lnTo>
                <a:lnTo>
                  <a:pt x="53675" y="3039"/>
                </a:lnTo>
                <a:lnTo>
                  <a:pt x="2636519" y="0"/>
                </a:lnTo>
                <a:lnTo>
                  <a:pt x="2650754" y="1122"/>
                </a:lnTo>
                <a:lnTo>
                  <a:pt x="2687314" y="19131"/>
                </a:lnTo>
                <a:lnTo>
                  <a:pt x="2709314" y="53754"/>
                </a:lnTo>
                <a:lnTo>
                  <a:pt x="2712719" y="382523"/>
                </a:lnTo>
                <a:lnTo>
                  <a:pt x="2711264" y="397009"/>
                </a:lnTo>
                <a:lnTo>
                  <a:pt x="2692583" y="433968"/>
                </a:lnTo>
                <a:lnTo>
                  <a:pt x="2657884" y="455732"/>
                </a:lnTo>
                <a:lnTo>
                  <a:pt x="76200" y="45872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3770" y="2055321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/>
                <a:cs typeface="微软雅黑"/>
              </a:rPr>
              <a:t>特色配置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64395" y="4155947"/>
            <a:ext cx="2206752" cy="1773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7984" y="3348228"/>
            <a:ext cx="5509260" cy="756285"/>
          </a:xfrm>
          <a:custGeom>
            <a:avLst/>
            <a:gdLst/>
            <a:ahLst/>
            <a:cxnLst/>
            <a:rect l="l" t="t" r="r" b="b"/>
            <a:pathLst>
              <a:path w="5509259" h="756285">
                <a:moveTo>
                  <a:pt x="0" y="0"/>
                </a:moveTo>
                <a:lnTo>
                  <a:pt x="5509260" y="0"/>
                </a:lnTo>
                <a:lnTo>
                  <a:pt x="5509260" y="755903"/>
                </a:lnTo>
                <a:lnTo>
                  <a:pt x="0" y="7559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46533" y="3464928"/>
            <a:ext cx="556895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90" dirty="0">
                <a:solidFill>
                  <a:srgbClr val="FFFFFF"/>
                </a:solidFill>
                <a:latin typeface="Arial"/>
                <a:cs typeface="Arial"/>
              </a:rPr>
              <a:t>Ø 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多层次分层设计，营造层次感、悬浮感以及轻薄感；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290" dirty="0">
                <a:solidFill>
                  <a:srgbClr val="FFFFFF"/>
                </a:solidFill>
                <a:latin typeface="Arial"/>
                <a:cs typeface="Arial"/>
              </a:rPr>
              <a:t>Ø 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搪塑仪表板、多色透光装饰，营造不同氛围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307421" y="1959575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黑体"/>
                <a:cs typeface="黑体"/>
              </a:rPr>
              <a:t>音乐律动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35200" y="1155945"/>
            <a:ext cx="6197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微软雅黑"/>
                <a:cs typeface="微软雅黑"/>
              </a:rPr>
              <a:t>一款内饰本体，营造三种不同风格内饰，打造自己的专属空间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三、规划产品介绍</a:t>
            </a:r>
            <a:r>
              <a:rPr spc="-5" dirty="0"/>
              <a:t>--</a:t>
            </a:r>
            <a:r>
              <a:rPr spc="-5" dirty="0">
                <a:solidFill>
                  <a:srgbClr val="C00000"/>
                </a:solidFill>
              </a:rPr>
              <a:t>R101</a:t>
            </a:r>
            <a:r>
              <a:rPr dirty="0"/>
              <a:t>大皮卡</a:t>
            </a:r>
          </a:p>
        </p:txBody>
      </p:sp>
      <p:sp>
        <p:nvSpPr>
          <p:cNvPr id="21" name="object 21"/>
          <p:cNvSpPr/>
          <p:nvPr/>
        </p:nvSpPr>
        <p:spPr>
          <a:xfrm>
            <a:off x="297179" y="3989832"/>
            <a:ext cx="3101339" cy="238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4800" y="6291071"/>
            <a:ext cx="3078480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2037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全车一键升降，操作便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利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75676" y="3651503"/>
            <a:ext cx="3740150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15824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多色律动氛围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灯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83864" y="5042915"/>
            <a:ext cx="4544568" cy="1248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91484" y="6291071"/>
            <a:ext cx="453707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435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电动伸缩踏板，带防夹，安全舒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4800" y="1085088"/>
            <a:ext cx="3112007" cy="249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7179" y="3561588"/>
            <a:ext cx="311848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7434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现代感、立体感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C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形尾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灯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62528" y="4576571"/>
            <a:ext cx="456628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犀利、科技七字形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LED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大灯，智能远近光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I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C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13776" y="4032503"/>
            <a:ext cx="3723131" cy="2243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75676" y="1045463"/>
            <a:ext cx="3732276" cy="2622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122919" y="6257544"/>
            <a:ext cx="371411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3850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电动天窗，下雨自动关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闭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62528" y="1048511"/>
            <a:ext cx="4565904" cy="3543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3271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1309" y="258067"/>
            <a:ext cx="1828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994" y="258067"/>
            <a:ext cx="128143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7229" y="258067"/>
            <a:ext cx="7023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5344" y="266181"/>
            <a:ext cx="4421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三、规划产品介绍</a:t>
            </a:r>
            <a:r>
              <a:rPr sz="2400" b="1" spc="-5" dirty="0">
                <a:solidFill>
                  <a:srgbClr val="252525"/>
                </a:solidFill>
                <a:latin typeface="微软雅黑"/>
                <a:cs typeface="微软雅黑"/>
              </a:rPr>
              <a:t>--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R101</a:t>
            </a: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大皮卡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1188719"/>
            <a:ext cx="4398264" cy="258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184287"/>
            <a:ext cx="4403090" cy="2592705"/>
          </a:xfrm>
          <a:custGeom>
            <a:avLst/>
            <a:gdLst/>
            <a:ahLst/>
            <a:cxnLst/>
            <a:rect l="l" t="t" r="r" b="b"/>
            <a:pathLst>
              <a:path w="4403090" h="2592704">
                <a:moveTo>
                  <a:pt x="4395139" y="7620"/>
                </a:moveTo>
                <a:lnTo>
                  <a:pt x="0" y="7620"/>
                </a:lnTo>
                <a:lnTo>
                  <a:pt x="0" y="0"/>
                </a:lnTo>
                <a:lnTo>
                  <a:pt x="4402759" y="0"/>
                </a:lnTo>
                <a:lnTo>
                  <a:pt x="4402759" y="3810"/>
                </a:lnTo>
                <a:lnTo>
                  <a:pt x="4395139" y="3810"/>
                </a:lnTo>
                <a:lnTo>
                  <a:pt x="4395139" y="7620"/>
                </a:lnTo>
              </a:path>
              <a:path w="4403090" h="2592704">
                <a:moveTo>
                  <a:pt x="4395139" y="2588653"/>
                </a:moveTo>
                <a:lnTo>
                  <a:pt x="4395139" y="3810"/>
                </a:lnTo>
                <a:lnTo>
                  <a:pt x="4398949" y="7620"/>
                </a:lnTo>
                <a:lnTo>
                  <a:pt x="4402759" y="7620"/>
                </a:lnTo>
                <a:lnTo>
                  <a:pt x="4402759" y="2584843"/>
                </a:lnTo>
                <a:lnTo>
                  <a:pt x="4398949" y="2584843"/>
                </a:lnTo>
                <a:lnTo>
                  <a:pt x="4395139" y="2588653"/>
                </a:lnTo>
              </a:path>
              <a:path w="4403090" h="2592704">
                <a:moveTo>
                  <a:pt x="4402759" y="7620"/>
                </a:moveTo>
                <a:lnTo>
                  <a:pt x="4398949" y="7620"/>
                </a:lnTo>
                <a:lnTo>
                  <a:pt x="4395139" y="3810"/>
                </a:lnTo>
                <a:lnTo>
                  <a:pt x="4402759" y="3810"/>
                </a:lnTo>
                <a:lnTo>
                  <a:pt x="4402759" y="7620"/>
                </a:lnTo>
              </a:path>
              <a:path w="4403090" h="2592704">
                <a:moveTo>
                  <a:pt x="4402759" y="2592463"/>
                </a:moveTo>
                <a:lnTo>
                  <a:pt x="0" y="2592463"/>
                </a:lnTo>
                <a:lnTo>
                  <a:pt x="0" y="2584843"/>
                </a:lnTo>
                <a:lnTo>
                  <a:pt x="4395139" y="2584843"/>
                </a:lnTo>
                <a:lnTo>
                  <a:pt x="4395139" y="2588653"/>
                </a:lnTo>
                <a:lnTo>
                  <a:pt x="4402759" y="2588653"/>
                </a:lnTo>
                <a:lnTo>
                  <a:pt x="4402759" y="2592463"/>
                </a:lnTo>
              </a:path>
              <a:path w="4403090" h="2592704">
                <a:moveTo>
                  <a:pt x="4402759" y="2588653"/>
                </a:moveTo>
                <a:lnTo>
                  <a:pt x="4395139" y="2588653"/>
                </a:lnTo>
                <a:lnTo>
                  <a:pt x="4398949" y="2584843"/>
                </a:lnTo>
                <a:lnTo>
                  <a:pt x="4402759" y="2584843"/>
                </a:lnTo>
                <a:lnTo>
                  <a:pt x="4402759" y="2588653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21123" y="1171955"/>
            <a:ext cx="3909060" cy="2600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7898" y="1167523"/>
            <a:ext cx="3916679" cy="2609215"/>
          </a:xfrm>
          <a:custGeom>
            <a:avLst/>
            <a:gdLst/>
            <a:ahLst/>
            <a:cxnLst/>
            <a:rect l="l" t="t" r="r" b="b"/>
            <a:pathLst>
              <a:path w="3916679" h="2609215">
                <a:moveTo>
                  <a:pt x="3916426" y="2609227"/>
                </a:moveTo>
                <a:lnTo>
                  <a:pt x="0" y="2609227"/>
                </a:lnTo>
                <a:lnTo>
                  <a:pt x="0" y="0"/>
                </a:lnTo>
                <a:lnTo>
                  <a:pt x="3916426" y="0"/>
                </a:lnTo>
                <a:lnTo>
                  <a:pt x="3916426" y="3810"/>
                </a:lnTo>
                <a:lnTo>
                  <a:pt x="7620" y="3810"/>
                </a:lnTo>
                <a:lnTo>
                  <a:pt x="3810" y="7632"/>
                </a:lnTo>
                <a:lnTo>
                  <a:pt x="7620" y="7632"/>
                </a:lnTo>
                <a:lnTo>
                  <a:pt x="7620" y="2601607"/>
                </a:lnTo>
                <a:lnTo>
                  <a:pt x="3810" y="2601607"/>
                </a:lnTo>
                <a:lnTo>
                  <a:pt x="7620" y="2605417"/>
                </a:lnTo>
                <a:lnTo>
                  <a:pt x="3916426" y="2605417"/>
                </a:lnTo>
                <a:lnTo>
                  <a:pt x="3916426" y="2609227"/>
                </a:lnTo>
                <a:close/>
              </a:path>
              <a:path w="3916679" h="2609215">
                <a:moveTo>
                  <a:pt x="7620" y="7632"/>
                </a:moveTo>
                <a:lnTo>
                  <a:pt x="3810" y="7632"/>
                </a:lnTo>
                <a:lnTo>
                  <a:pt x="7620" y="3810"/>
                </a:lnTo>
                <a:lnTo>
                  <a:pt x="7620" y="7632"/>
                </a:lnTo>
                <a:close/>
              </a:path>
              <a:path w="3916679" h="2609215">
                <a:moveTo>
                  <a:pt x="3908805" y="7632"/>
                </a:moveTo>
                <a:lnTo>
                  <a:pt x="7620" y="7632"/>
                </a:lnTo>
                <a:lnTo>
                  <a:pt x="7620" y="3810"/>
                </a:lnTo>
                <a:lnTo>
                  <a:pt x="3908805" y="3810"/>
                </a:lnTo>
                <a:lnTo>
                  <a:pt x="3908805" y="7632"/>
                </a:lnTo>
                <a:close/>
              </a:path>
              <a:path w="3916679" h="2609215">
                <a:moveTo>
                  <a:pt x="3908805" y="2605417"/>
                </a:moveTo>
                <a:lnTo>
                  <a:pt x="3908805" y="3810"/>
                </a:lnTo>
                <a:lnTo>
                  <a:pt x="3912616" y="7632"/>
                </a:lnTo>
                <a:lnTo>
                  <a:pt x="3916426" y="7632"/>
                </a:lnTo>
                <a:lnTo>
                  <a:pt x="3916426" y="2601607"/>
                </a:lnTo>
                <a:lnTo>
                  <a:pt x="3912616" y="2601607"/>
                </a:lnTo>
                <a:lnTo>
                  <a:pt x="3908805" y="2605417"/>
                </a:lnTo>
                <a:close/>
              </a:path>
              <a:path w="3916679" h="2609215">
                <a:moveTo>
                  <a:pt x="3916426" y="7632"/>
                </a:moveTo>
                <a:lnTo>
                  <a:pt x="3912616" y="7632"/>
                </a:lnTo>
                <a:lnTo>
                  <a:pt x="3908805" y="3810"/>
                </a:lnTo>
                <a:lnTo>
                  <a:pt x="3916426" y="3810"/>
                </a:lnTo>
                <a:lnTo>
                  <a:pt x="3916426" y="7632"/>
                </a:lnTo>
                <a:close/>
              </a:path>
              <a:path w="3916679" h="2609215">
                <a:moveTo>
                  <a:pt x="7620" y="2605417"/>
                </a:moveTo>
                <a:lnTo>
                  <a:pt x="3810" y="2601607"/>
                </a:lnTo>
                <a:lnTo>
                  <a:pt x="7620" y="2601607"/>
                </a:lnTo>
                <a:lnTo>
                  <a:pt x="7620" y="2605417"/>
                </a:lnTo>
                <a:close/>
              </a:path>
              <a:path w="3916679" h="2609215">
                <a:moveTo>
                  <a:pt x="3908805" y="2605417"/>
                </a:moveTo>
                <a:lnTo>
                  <a:pt x="7620" y="2605417"/>
                </a:lnTo>
                <a:lnTo>
                  <a:pt x="7620" y="2601607"/>
                </a:lnTo>
                <a:lnTo>
                  <a:pt x="3908805" y="2601607"/>
                </a:lnTo>
                <a:lnTo>
                  <a:pt x="3908805" y="2605417"/>
                </a:lnTo>
                <a:close/>
              </a:path>
              <a:path w="3916679" h="2609215">
                <a:moveTo>
                  <a:pt x="3916426" y="2605417"/>
                </a:moveTo>
                <a:lnTo>
                  <a:pt x="3908805" y="2605417"/>
                </a:lnTo>
                <a:lnTo>
                  <a:pt x="3912616" y="2601607"/>
                </a:lnTo>
                <a:lnTo>
                  <a:pt x="3916426" y="2601607"/>
                </a:lnTo>
                <a:lnTo>
                  <a:pt x="3916426" y="260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111752"/>
            <a:ext cx="4399788" cy="2043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4107611"/>
            <a:ext cx="4404360" cy="2051685"/>
          </a:xfrm>
          <a:custGeom>
            <a:avLst/>
            <a:gdLst/>
            <a:ahLst/>
            <a:cxnLst/>
            <a:rect l="l" t="t" r="r" b="b"/>
            <a:pathLst>
              <a:path w="4404360" h="2051685">
                <a:moveTo>
                  <a:pt x="4396359" y="7619"/>
                </a:moveTo>
                <a:lnTo>
                  <a:pt x="0" y="7619"/>
                </a:lnTo>
                <a:lnTo>
                  <a:pt x="0" y="0"/>
                </a:lnTo>
                <a:lnTo>
                  <a:pt x="4403979" y="0"/>
                </a:lnTo>
                <a:lnTo>
                  <a:pt x="4403979" y="3809"/>
                </a:lnTo>
                <a:lnTo>
                  <a:pt x="4396359" y="3809"/>
                </a:lnTo>
                <a:lnTo>
                  <a:pt x="4396359" y="7619"/>
                </a:lnTo>
                <a:close/>
              </a:path>
              <a:path w="4404360" h="2051685">
                <a:moveTo>
                  <a:pt x="4396359" y="2047443"/>
                </a:moveTo>
                <a:lnTo>
                  <a:pt x="4396359" y="3809"/>
                </a:lnTo>
                <a:lnTo>
                  <a:pt x="4400169" y="7619"/>
                </a:lnTo>
                <a:lnTo>
                  <a:pt x="4403979" y="7619"/>
                </a:lnTo>
                <a:lnTo>
                  <a:pt x="4403979" y="2043633"/>
                </a:lnTo>
                <a:lnTo>
                  <a:pt x="4400169" y="2043633"/>
                </a:lnTo>
                <a:lnTo>
                  <a:pt x="4396359" y="2047443"/>
                </a:lnTo>
                <a:close/>
              </a:path>
              <a:path w="4404360" h="2051685">
                <a:moveTo>
                  <a:pt x="4403979" y="7619"/>
                </a:moveTo>
                <a:lnTo>
                  <a:pt x="4400169" y="7619"/>
                </a:lnTo>
                <a:lnTo>
                  <a:pt x="4396359" y="3809"/>
                </a:lnTo>
                <a:lnTo>
                  <a:pt x="4403979" y="3809"/>
                </a:lnTo>
                <a:lnTo>
                  <a:pt x="4403979" y="7619"/>
                </a:lnTo>
                <a:close/>
              </a:path>
              <a:path w="4404360" h="2051685">
                <a:moveTo>
                  <a:pt x="4403979" y="2051253"/>
                </a:moveTo>
                <a:lnTo>
                  <a:pt x="0" y="2051253"/>
                </a:lnTo>
                <a:lnTo>
                  <a:pt x="0" y="2043633"/>
                </a:lnTo>
                <a:lnTo>
                  <a:pt x="4396359" y="2043633"/>
                </a:lnTo>
                <a:lnTo>
                  <a:pt x="4396359" y="2047443"/>
                </a:lnTo>
                <a:lnTo>
                  <a:pt x="4403979" y="2047443"/>
                </a:lnTo>
                <a:lnTo>
                  <a:pt x="4403979" y="2051253"/>
                </a:lnTo>
                <a:close/>
              </a:path>
              <a:path w="4404360" h="2051685">
                <a:moveTo>
                  <a:pt x="4403979" y="2047443"/>
                </a:moveTo>
                <a:lnTo>
                  <a:pt x="4396359" y="2047443"/>
                </a:lnTo>
                <a:lnTo>
                  <a:pt x="4400169" y="2043633"/>
                </a:lnTo>
                <a:lnTo>
                  <a:pt x="4403979" y="2043633"/>
                </a:lnTo>
                <a:lnTo>
                  <a:pt x="4403979" y="20474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16552" y="4111752"/>
            <a:ext cx="3913632" cy="2382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46947" y="4111752"/>
            <a:ext cx="3831336" cy="2043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46947" y="1171955"/>
            <a:ext cx="3831336" cy="2354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42820" y="1167523"/>
            <a:ext cx="3839210" cy="2363470"/>
          </a:xfrm>
          <a:custGeom>
            <a:avLst/>
            <a:gdLst/>
            <a:ahLst/>
            <a:cxnLst/>
            <a:rect l="l" t="t" r="r" b="b"/>
            <a:pathLst>
              <a:path w="3839209" h="2363470">
                <a:moveTo>
                  <a:pt x="3839019" y="2362936"/>
                </a:moveTo>
                <a:lnTo>
                  <a:pt x="0" y="2362936"/>
                </a:lnTo>
                <a:lnTo>
                  <a:pt x="0" y="0"/>
                </a:lnTo>
                <a:lnTo>
                  <a:pt x="3839019" y="0"/>
                </a:lnTo>
                <a:lnTo>
                  <a:pt x="3839019" y="3810"/>
                </a:lnTo>
                <a:lnTo>
                  <a:pt x="7620" y="3810"/>
                </a:lnTo>
                <a:lnTo>
                  <a:pt x="3810" y="7632"/>
                </a:lnTo>
                <a:lnTo>
                  <a:pt x="7620" y="7632"/>
                </a:lnTo>
                <a:lnTo>
                  <a:pt x="7620" y="2355316"/>
                </a:lnTo>
                <a:lnTo>
                  <a:pt x="3810" y="2355316"/>
                </a:lnTo>
                <a:lnTo>
                  <a:pt x="7620" y="2359126"/>
                </a:lnTo>
                <a:lnTo>
                  <a:pt x="3839019" y="2359126"/>
                </a:lnTo>
                <a:lnTo>
                  <a:pt x="3839019" y="2362936"/>
                </a:lnTo>
                <a:close/>
              </a:path>
              <a:path w="3839209" h="2363470">
                <a:moveTo>
                  <a:pt x="7620" y="7632"/>
                </a:moveTo>
                <a:lnTo>
                  <a:pt x="3810" y="7632"/>
                </a:lnTo>
                <a:lnTo>
                  <a:pt x="7620" y="3810"/>
                </a:lnTo>
                <a:lnTo>
                  <a:pt x="7620" y="7632"/>
                </a:lnTo>
                <a:close/>
              </a:path>
              <a:path w="3839209" h="2363470">
                <a:moveTo>
                  <a:pt x="3831399" y="7632"/>
                </a:moveTo>
                <a:lnTo>
                  <a:pt x="7620" y="7632"/>
                </a:lnTo>
                <a:lnTo>
                  <a:pt x="7620" y="3810"/>
                </a:lnTo>
                <a:lnTo>
                  <a:pt x="3831399" y="3810"/>
                </a:lnTo>
                <a:lnTo>
                  <a:pt x="3831399" y="7632"/>
                </a:lnTo>
                <a:close/>
              </a:path>
              <a:path w="3839209" h="2363470">
                <a:moveTo>
                  <a:pt x="3831399" y="2359126"/>
                </a:moveTo>
                <a:lnTo>
                  <a:pt x="3831399" y="3810"/>
                </a:lnTo>
                <a:lnTo>
                  <a:pt x="3835209" y="7632"/>
                </a:lnTo>
                <a:lnTo>
                  <a:pt x="3839019" y="7632"/>
                </a:lnTo>
                <a:lnTo>
                  <a:pt x="3839019" y="2355316"/>
                </a:lnTo>
                <a:lnTo>
                  <a:pt x="3835209" y="2355316"/>
                </a:lnTo>
                <a:lnTo>
                  <a:pt x="3831399" y="2359126"/>
                </a:lnTo>
                <a:close/>
              </a:path>
              <a:path w="3839209" h="2363470">
                <a:moveTo>
                  <a:pt x="3839019" y="7632"/>
                </a:moveTo>
                <a:lnTo>
                  <a:pt x="3835209" y="7632"/>
                </a:lnTo>
                <a:lnTo>
                  <a:pt x="3831399" y="3810"/>
                </a:lnTo>
                <a:lnTo>
                  <a:pt x="3839019" y="3810"/>
                </a:lnTo>
                <a:lnTo>
                  <a:pt x="3839019" y="7632"/>
                </a:lnTo>
                <a:close/>
              </a:path>
              <a:path w="3839209" h="2363470">
                <a:moveTo>
                  <a:pt x="7620" y="2359126"/>
                </a:moveTo>
                <a:lnTo>
                  <a:pt x="3810" y="2355316"/>
                </a:lnTo>
                <a:lnTo>
                  <a:pt x="7620" y="2355316"/>
                </a:lnTo>
                <a:lnTo>
                  <a:pt x="7620" y="2359126"/>
                </a:lnTo>
                <a:close/>
              </a:path>
              <a:path w="3839209" h="2363470">
                <a:moveTo>
                  <a:pt x="3831399" y="2359126"/>
                </a:moveTo>
                <a:lnTo>
                  <a:pt x="7620" y="2359126"/>
                </a:lnTo>
                <a:lnTo>
                  <a:pt x="7620" y="2355316"/>
                </a:lnTo>
                <a:lnTo>
                  <a:pt x="3831399" y="2355316"/>
                </a:lnTo>
                <a:lnTo>
                  <a:pt x="3831399" y="2359126"/>
                </a:lnTo>
                <a:close/>
              </a:path>
              <a:path w="3839209" h="2363470">
                <a:moveTo>
                  <a:pt x="3839019" y="2359126"/>
                </a:moveTo>
                <a:lnTo>
                  <a:pt x="3831399" y="2359126"/>
                </a:lnTo>
                <a:lnTo>
                  <a:pt x="3835209" y="2355316"/>
                </a:lnTo>
                <a:lnTo>
                  <a:pt x="3839019" y="2355316"/>
                </a:lnTo>
                <a:lnTo>
                  <a:pt x="3839019" y="2359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3773423"/>
            <a:ext cx="4407535" cy="337185"/>
          </a:xfrm>
          <a:custGeom>
            <a:avLst/>
            <a:gdLst/>
            <a:ahLst/>
            <a:cxnLst/>
            <a:rect l="l" t="t" r="r" b="b"/>
            <a:pathLst>
              <a:path w="4407535" h="337185">
                <a:moveTo>
                  <a:pt x="0" y="336803"/>
                </a:moveTo>
                <a:lnTo>
                  <a:pt x="0" y="0"/>
                </a:lnTo>
                <a:lnTo>
                  <a:pt x="4407408" y="0"/>
                </a:lnTo>
                <a:lnTo>
                  <a:pt x="4407408" y="336803"/>
                </a:lnTo>
                <a:lnTo>
                  <a:pt x="0" y="3368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8495" y="3842332"/>
            <a:ext cx="36823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云端远程控制、车辆信息，一切尽在掌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握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28744" y="3773423"/>
            <a:ext cx="3910965" cy="337185"/>
          </a:xfrm>
          <a:custGeom>
            <a:avLst/>
            <a:gdLst/>
            <a:ahLst/>
            <a:cxnLst/>
            <a:rect l="l" t="t" r="r" b="b"/>
            <a:pathLst>
              <a:path w="3910965" h="337185">
                <a:moveTo>
                  <a:pt x="0" y="0"/>
                </a:moveTo>
                <a:lnTo>
                  <a:pt x="3910584" y="0"/>
                </a:lnTo>
                <a:lnTo>
                  <a:pt x="3910584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659183" y="3842332"/>
            <a:ext cx="14471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电动折叠后视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镜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16552" y="6155435"/>
            <a:ext cx="3914140" cy="337185"/>
          </a:xfrm>
          <a:custGeom>
            <a:avLst/>
            <a:gdLst/>
            <a:ahLst/>
            <a:cxnLst/>
            <a:rect l="l" t="t" r="r" b="b"/>
            <a:pathLst>
              <a:path w="3914140" h="337185">
                <a:moveTo>
                  <a:pt x="0" y="0"/>
                </a:moveTo>
                <a:lnTo>
                  <a:pt x="3913632" y="0"/>
                </a:lnTo>
                <a:lnTo>
                  <a:pt x="3913632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735055" y="6208398"/>
            <a:ext cx="32759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等线"/>
                <a:cs typeface="等线"/>
              </a:rPr>
              <a:t>车载无线充电，一触即发，续航无</a:t>
            </a:r>
            <a:r>
              <a:rPr sz="1600" spc="-5" dirty="0">
                <a:solidFill>
                  <a:srgbClr val="FFFFFF"/>
                </a:solidFill>
                <a:latin typeface="等线"/>
                <a:cs typeface="等线"/>
              </a:rPr>
              <a:t>忧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6155435"/>
            <a:ext cx="4399915" cy="337185"/>
          </a:xfrm>
          <a:custGeom>
            <a:avLst/>
            <a:gdLst/>
            <a:ahLst/>
            <a:cxnLst/>
            <a:rect l="l" t="t" r="r" b="b"/>
            <a:pathLst>
              <a:path w="4399915" h="337185">
                <a:moveTo>
                  <a:pt x="0" y="336803"/>
                </a:moveTo>
                <a:lnTo>
                  <a:pt x="0" y="0"/>
                </a:lnTo>
                <a:lnTo>
                  <a:pt x="4399788" y="0"/>
                </a:lnTo>
                <a:lnTo>
                  <a:pt x="4399788" y="336803"/>
                </a:lnTo>
                <a:lnTo>
                  <a:pt x="0" y="3368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4769" y="6224433"/>
            <a:ext cx="38855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双区全独立恒温空调，定制每个人的好天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气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46947" y="3526535"/>
            <a:ext cx="3831590" cy="584200"/>
          </a:xfrm>
          <a:custGeom>
            <a:avLst/>
            <a:gdLst/>
            <a:ahLst/>
            <a:cxnLst/>
            <a:rect l="l" t="t" r="r" b="b"/>
            <a:pathLst>
              <a:path w="3831590" h="584200">
                <a:moveTo>
                  <a:pt x="0" y="0"/>
                </a:moveTo>
                <a:lnTo>
                  <a:pt x="3831336" y="0"/>
                </a:lnTo>
                <a:lnTo>
                  <a:pt x="383133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21890" y="3596028"/>
            <a:ext cx="34791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0" marR="5080" indent="-14224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六向电动调节、通风、加热，提高驾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驶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舒适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性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346947" y="6155435"/>
            <a:ext cx="3831590" cy="337185"/>
          </a:xfrm>
          <a:custGeom>
            <a:avLst/>
            <a:gdLst/>
            <a:ahLst/>
            <a:cxnLst/>
            <a:rect l="l" t="t" r="r" b="b"/>
            <a:pathLst>
              <a:path w="3831590" h="337185">
                <a:moveTo>
                  <a:pt x="0" y="0"/>
                </a:moveTo>
                <a:lnTo>
                  <a:pt x="3831336" y="0"/>
                </a:lnTo>
                <a:lnTo>
                  <a:pt x="3831336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680640" y="6224433"/>
            <a:ext cx="31616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220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V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车载电源满足客户个性化需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3271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1309" y="258067"/>
            <a:ext cx="1828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994" y="258067"/>
            <a:ext cx="128143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7229" y="258067"/>
            <a:ext cx="7023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187" y="6368415"/>
            <a:ext cx="83800" cy="8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537" y="6368415"/>
            <a:ext cx="83813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899" y="6368415"/>
            <a:ext cx="83800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4249" y="6368415"/>
            <a:ext cx="83813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15173" y="1888100"/>
            <a:ext cx="2530475" cy="111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215" algn="ctr">
              <a:lnSpc>
                <a:spcPct val="100000"/>
              </a:lnSpc>
            </a:pPr>
            <a:r>
              <a:rPr sz="4800" b="1" dirty="0">
                <a:latin typeface="微软雅黑"/>
                <a:cs typeface="微软雅黑"/>
              </a:rPr>
              <a:t>目</a:t>
            </a:r>
            <a:r>
              <a:rPr sz="4800" b="1" spc="-5" dirty="0">
                <a:latin typeface="微软雅黑"/>
                <a:cs typeface="微软雅黑"/>
              </a:rPr>
              <a:t> </a:t>
            </a:r>
            <a:r>
              <a:rPr sz="4800" b="1" dirty="0">
                <a:latin typeface="微软雅黑"/>
                <a:cs typeface="微软雅黑"/>
              </a:rPr>
              <a:t>录</a:t>
            </a:r>
            <a:endParaRPr sz="48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  <a:tabLst>
                <a:tab pos="371475" algn="l"/>
                <a:tab pos="734695" algn="l"/>
                <a:tab pos="1092835" algn="l"/>
                <a:tab pos="1382395" algn="l"/>
                <a:tab pos="1727835" algn="l"/>
                <a:tab pos="2086610" algn="l"/>
                <a:tab pos="2378710" algn="l"/>
              </a:tabLst>
            </a:pPr>
            <a:r>
              <a:rPr sz="2100" spc="20" dirty="0">
                <a:solidFill>
                  <a:srgbClr val="A6A6A6"/>
                </a:solidFill>
                <a:latin typeface="微软雅黑"/>
                <a:cs typeface="微软雅黑"/>
              </a:rPr>
              <a:t>C	o	n	</a:t>
            </a:r>
            <a:r>
              <a:rPr sz="2100" spc="10" dirty="0">
                <a:solidFill>
                  <a:srgbClr val="A6A6A6"/>
                </a:solidFill>
                <a:latin typeface="微软雅黑"/>
                <a:cs typeface="微软雅黑"/>
              </a:rPr>
              <a:t>t	</a:t>
            </a:r>
            <a:r>
              <a:rPr sz="2100" spc="15" dirty="0">
                <a:solidFill>
                  <a:srgbClr val="A6A6A6"/>
                </a:solidFill>
                <a:latin typeface="微软雅黑"/>
                <a:cs typeface="微软雅黑"/>
              </a:rPr>
              <a:t>e	</a:t>
            </a:r>
            <a:r>
              <a:rPr sz="2100" spc="20" dirty="0">
                <a:solidFill>
                  <a:srgbClr val="A6A6A6"/>
                </a:solidFill>
                <a:latin typeface="微软雅黑"/>
                <a:cs typeface="微软雅黑"/>
              </a:rPr>
              <a:t>n	</a:t>
            </a:r>
            <a:r>
              <a:rPr sz="2100" spc="10" dirty="0">
                <a:solidFill>
                  <a:srgbClr val="A6A6A6"/>
                </a:solidFill>
                <a:latin typeface="微软雅黑"/>
                <a:cs typeface="微软雅黑"/>
              </a:rPr>
              <a:t>t	s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16523" y="2075713"/>
            <a:ext cx="686955" cy="686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62344" y="2212608"/>
            <a:ext cx="3829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/>
                <a:cs typeface="微软雅黑"/>
              </a:rPr>
              <a:t>0</a:t>
            </a: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1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16523" y="3027883"/>
            <a:ext cx="686955" cy="686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6218" y="3979748"/>
            <a:ext cx="686942" cy="6866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62344" y="3164765"/>
            <a:ext cx="256540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3265" algn="l"/>
              </a:tabLst>
            </a:pPr>
            <a:r>
              <a:rPr sz="2400" spc="-5" dirty="0">
                <a:solidFill>
                  <a:srgbClr val="FFFFFF"/>
                </a:solidFill>
                <a:latin typeface="微软雅黑"/>
                <a:cs typeface="微软雅黑"/>
              </a:rPr>
              <a:t>0</a:t>
            </a: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2	</a:t>
            </a:r>
            <a:r>
              <a:rPr sz="2400" b="1" dirty="0">
                <a:latin typeface="微软雅黑"/>
                <a:cs typeface="微软雅黑"/>
              </a:rPr>
              <a:t>现有产品介绍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61404" y="4116630"/>
            <a:ext cx="3829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/>
                <a:cs typeface="微软雅黑"/>
              </a:rPr>
              <a:t>0</a:t>
            </a:r>
            <a:r>
              <a:rPr sz="2400" dirty="0">
                <a:solidFill>
                  <a:srgbClr val="FFFFFF"/>
                </a:solidFill>
                <a:latin typeface="微软雅黑"/>
                <a:cs typeface="微软雅黑"/>
              </a:rPr>
              <a:t>3</a:t>
            </a:r>
            <a:endParaRPr sz="2400" dirty="0">
              <a:latin typeface="微软雅黑"/>
              <a:cs typeface="微软雅黑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73240" y="2199756"/>
            <a:ext cx="12446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品牌介绍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73011" y="4132442"/>
            <a:ext cx="1854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微软雅黑"/>
                <a:cs typeface="微软雅黑"/>
              </a:rPr>
              <a:t>规划产品介绍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56132" y="3072383"/>
            <a:ext cx="3648455" cy="2153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0"/>
          <p:cNvSpPr/>
          <p:nvPr/>
        </p:nvSpPr>
        <p:spPr>
          <a:xfrm>
            <a:off x="6016218" y="4840897"/>
            <a:ext cx="686942" cy="6866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2"/>
          <p:cNvSpPr txBox="1"/>
          <p:nvPr/>
        </p:nvSpPr>
        <p:spPr>
          <a:xfrm>
            <a:off x="6161404" y="4977779"/>
            <a:ext cx="3829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微软雅黑"/>
                <a:cs typeface="微软雅黑"/>
              </a:rPr>
              <a:t>04</a:t>
            </a:r>
            <a:endParaRPr sz="2400" dirty="0">
              <a:latin typeface="微软雅黑"/>
              <a:cs typeface="微软雅黑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6873011" y="4993591"/>
            <a:ext cx="1854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项目团队要求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3271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1309" y="258067"/>
            <a:ext cx="1828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994" y="258067"/>
            <a:ext cx="128143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7229" y="258067"/>
            <a:ext cx="7023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395" y="3746728"/>
            <a:ext cx="3800855" cy="241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539" y="6161532"/>
            <a:ext cx="3792220" cy="584200"/>
          </a:xfrm>
          <a:custGeom>
            <a:avLst/>
            <a:gdLst/>
            <a:ahLst/>
            <a:cxnLst/>
            <a:rect l="l" t="t" r="r" b="b"/>
            <a:pathLst>
              <a:path w="3792220" h="584200">
                <a:moveTo>
                  <a:pt x="0" y="0"/>
                </a:moveTo>
                <a:lnTo>
                  <a:pt x="3791712" y="0"/>
                </a:lnTo>
                <a:lnTo>
                  <a:pt x="3791712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2714" y="6230859"/>
            <a:ext cx="378460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 marR="5080" indent="-10668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360全景环视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+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前后倒车雷达，透明底盘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、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监控爱车不留死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角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47159" y="959205"/>
            <a:ext cx="4405884" cy="239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50208" y="3345179"/>
            <a:ext cx="4407535" cy="337185"/>
          </a:xfrm>
          <a:custGeom>
            <a:avLst/>
            <a:gdLst/>
            <a:ahLst/>
            <a:cxnLst/>
            <a:rect l="l" t="t" r="r" b="b"/>
            <a:pathLst>
              <a:path w="4407534" h="337185">
                <a:moveTo>
                  <a:pt x="0" y="0"/>
                </a:moveTo>
                <a:lnTo>
                  <a:pt x="4407408" y="0"/>
                </a:lnTo>
                <a:lnTo>
                  <a:pt x="4407408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64926" y="3414304"/>
            <a:ext cx="3776979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电子驻车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E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PB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+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自动驻车系统</a:t>
            </a:r>
            <a:r>
              <a:rPr sz="1600" spc="-35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U</a:t>
            </a:r>
            <a:r>
              <a:rPr sz="1600" spc="-85" dirty="0">
                <a:solidFill>
                  <a:srgbClr val="FFFFFF"/>
                </a:solidFill>
                <a:latin typeface="微软雅黑"/>
                <a:cs typeface="微软雅黑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O</a:t>
            </a:r>
            <a:r>
              <a:rPr sz="1600" spc="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OL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D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65235" y="3346703"/>
            <a:ext cx="3587750" cy="337185"/>
          </a:xfrm>
          <a:custGeom>
            <a:avLst/>
            <a:gdLst/>
            <a:ahLst/>
            <a:cxnLst/>
            <a:rect l="l" t="t" r="r" b="b"/>
            <a:pathLst>
              <a:path w="3587750" h="337185">
                <a:moveTo>
                  <a:pt x="0" y="0"/>
                </a:moveTo>
                <a:lnTo>
                  <a:pt x="3587496" y="0"/>
                </a:lnTo>
                <a:lnTo>
                  <a:pt x="3587496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43988" y="3415421"/>
            <a:ext cx="307276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自动刮水器，安全舒适，无惧风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0395" y="3352800"/>
            <a:ext cx="3815079" cy="337185"/>
          </a:xfrm>
          <a:custGeom>
            <a:avLst/>
            <a:gdLst/>
            <a:ahLst/>
            <a:cxnLst/>
            <a:rect l="l" t="t" r="r" b="b"/>
            <a:pathLst>
              <a:path w="3815079" h="337185">
                <a:moveTo>
                  <a:pt x="0" y="0"/>
                </a:moveTo>
                <a:lnTo>
                  <a:pt x="3814572" y="0"/>
                </a:lnTo>
                <a:lnTo>
                  <a:pt x="3814572" y="336803"/>
                </a:lnTo>
                <a:lnTo>
                  <a:pt x="0" y="33680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6826" y="3422432"/>
            <a:ext cx="302006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ES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P车身稳定系统，提升行车安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30396" y="3745991"/>
            <a:ext cx="4418076" cy="251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7159" y="6161532"/>
            <a:ext cx="4401820" cy="584200"/>
          </a:xfrm>
          <a:custGeom>
            <a:avLst/>
            <a:gdLst/>
            <a:ahLst/>
            <a:cxnLst/>
            <a:rect l="l" t="t" r="r" b="b"/>
            <a:pathLst>
              <a:path w="4401820" h="584200">
                <a:moveTo>
                  <a:pt x="0" y="0"/>
                </a:moveTo>
                <a:lnTo>
                  <a:pt x="4401312" y="0"/>
                </a:lnTo>
                <a:lnTo>
                  <a:pt x="4401312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02646" y="6230859"/>
            <a:ext cx="40887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0" marR="5080" indent="-18288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车辆无钥匙进入及一键启动，解放双手，智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享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行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车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65235" y="3745991"/>
            <a:ext cx="3587496" cy="2414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7616" y="6161532"/>
            <a:ext cx="3587750" cy="584200"/>
          </a:xfrm>
          <a:custGeom>
            <a:avLst/>
            <a:gdLst/>
            <a:ahLst/>
            <a:cxnLst/>
            <a:rect l="l" t="t" r="r" b="b"/>
            <a:pathLst>
              <a:path w="3587750" h="584200">
                <a:moveTo>
                  <a:pt x="0" y="0"/>
                </a:moveTo>
                <a:lnTo>
                  <a:pt x="3587496" y="0"/>
                </a:lnTo>
                <a:lnTo>
                  <a:pt x="358749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36940" y="6230859"/>
            <a:ext cx="342646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430" marR="5080" indent="-88836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主副驾侧六向安全气囊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+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安全带预紧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，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降低行车意外伤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害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365235" y="958596"/>
            <a:ext cx="3579876" cy="2401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395" y="958596"/>
            <a:ext cx="3814572" cy="2401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55344" y="266181"/>
            <a:ext cx="4421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三、规划产品介绍</a:t>
            </a:r>
            <a:r>
              <a:rPr sz="2400" b="1" spc="-5" dirty="0">
                <a:solidFill>
                  <a:srgbClr val="252525"/>
                </a:solidFill>
                <a:latin typeface="微软雅黑"/>
                <a:cs typeface="微软雅黑"/>
              </a:rPr>
              <a:t>--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R101</a:t>
            </a: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大皮卡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13271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1309" y="258067"/>
            <a:ext cx="18288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994" y="258067"/>
            <a:ext cx="128143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7229" y="258067"/>
            <a:ext cx="7023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828" y="982980"/>
            <a:ext cx="3578352" cy="244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420" y="999744"/>
            <a:ext cx="3852672" cy="2677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828" y="3221735"/>
            <a:ext cx="3580129" cy="584200"/>
          </a:xfrm>
          <a:custGeom>
            <a:avLst/>
            <a:gdLst/>
            <a:ahLst/>
            <a:cxnLst/>
            <a:rect l="l" t="t" r="r" b="b"/>
            <a:pathLst>
              <a:path w="3580129" h="584200">
                <a:moveTo>
                  <a:pt x="0" y="0"/>
                </a:moveTo>
                <a:lnTo>
                  <a:pt x="3579876" y="0"/>
                </a:lnTo>
                <a:lnTo>
                  <a:pt x="35798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8551" y="3291368"/>
            <a:ext cx="327723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935" marR="5080" indent="-61023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12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.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3寸液晶仪表，12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.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3寸中控大屏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，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双屏互联，智享车生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活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33800" y="3221735"/>
            <a:ext cx="3853179" cy="584200"/>
          </a:xfrm>
          <a:custGeom>
            <a:avLst/>
            <a:gdLst/>
            <a:ahLst/>
            <a:cxnLst/>
            <a:rect l="l" t="t" r="r" b="b"/>
            <a:pathLst>
              <a:path w="3853179" h="584200">
                <a:moveTo>
                  <a:pt x="0" y="0"/>
                </a:moveTo>
                <a:lnTo>
                  <a:pt x="3852672" y="0"/>
                </a:lnTo>
                <a:lnTo>
                  <a:pt x="3852672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18864" y="3291368"/>
            <a:ext cx="36823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0" marR="5080" indent="-14224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集成方向盘加热、巡航、多媒体控制、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通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话等功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能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09331" y="999744"/>
            <a:ext cx="4443983" cy="2807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09331" y="3221735"/>
            <a:ext cx="4444365" cy="830580"/>
          </a:xfrm>
          <a:custGeom>
            <a:avLst/>
            <a:gdLst/>
            <a:ahLst/>
            <a:cxnLst/>
            <a:rect l="l" t="t" r="r" b="b"/>
            <a:pathLst>
              <a:path w="4444365" h="830579">
                <a:moveTo>
                  <a:pt x="0" y="0"/>
                </a:moveTo>
                <a:lnTo>
                  <a:pt x="4443983" y="0"/>
                </a:lnTo>
                <a:lnTo>
                  <a:pt x="4443983" y="830580"/>
                </a:lnTo>
                <a:lnTo>
                  <a:pt x="0" y="8305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706080" y="3291368"/>
            <a:ext cx="4248785" cy="715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华为智能座舱搭载鸿蒙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OS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系统及鸿蒙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OS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车载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生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态，具备司机监控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D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S</a:t>
            </a:r>
            <a:r>
              <a:rPr sz="1600" spc="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、手势识别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C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S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功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能</a:t>
            </a:r>
            <a:endParaRPr sz="16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（预留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630929"/>
            <a:ext cx="3902887" cy="2825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828" y="6121908"/>
            <a:ext cx="3580129" cy="584200"/>
          </a:xfrm>
          <a:custGeom>
            <a:avLst/>
            <a:gdLst/>
            <a:ahLst/>
            <a:cxnLst/>
            <a:rect l="l" t="t" r="r" b="b"/>
            <a:pathLst>
              <a:path w="3580129" h="584200">
                <a:moveTo>
                  <a:pt x="0" y="0"/>
                </a:moveTo>
                <a:lnTo>
                  <a:pt x="3579876" y="0"/>
                </a:lnTo>
                <a:lnTo>
                  <a:pt x="357987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2386" y="6191781"/>
            <a:ext cx="286956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车身域控制器集成门窗、雨刮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、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E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ES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T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PM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S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、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I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MM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O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等功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能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93685" y="3791521"/>
            <a:ext cx="4474692" cy="2313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06283" y="6121908"/>
            <a:ext cx="4447540" cy="584200"/>
          </a:xfrm>
          <a:custGeom>
            <a:avLst/>
            <a:gdLst/>
            <a:ahLst/>
            <a:cxnLst/>
            <a:rect l="l" t="t" r="r" b="b"/>
            <a:pathLst>
              <a:path w="4447540" h="584200">
                <a:moveTo>
                  <a:pt x="0" y="0"/>
                </a:moveTo>
                <a:lnTo>
                  <a:pt x="4447032" y="0"/>
                </a:lnTo>
                <a:lnTo>
                  <a:pt x="4447032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16189" y="6191781"/>
            <a:ext cx="382651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2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车联网：车辆远程控制、手机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PP交互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E- CALL/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B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-CALL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、国六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/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新能源数据上传存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储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5351" y="901420"/>
            <a:ext cx="10153015" cy="0"/>
          </a:xfrm>
          <a:custGeom>
            <a:avLst/>
            <a:gdLst/>
            <a:ahLst/>
            <a:cxnLst/>
            <a:rect l="l" t="t" r="r" b="b"/>
            <a:pathLst>
              <a:path w="10153015">
                <a:moveTo>
                  <a:pt x="0" y="0"/>
                </a:moveTo>
                <a:lnTo>
                  <a:pt x="10152468" y="0"/>
                </a:lnTo>
              </a:path>
            </a:pathLst>
          </a:custGeom>
          <a:ln w="174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27703" y="3838955"/>
            <a:ext cx="3866388" cy="2282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39896" y="6121908"/>
            <a:ext cx="3854450" cy="584200"/>
          </a:xfrm>
          <a:custGeom>
            <a:avLst/>
            <a:gdLst/>
            <a:ahLst/>
            <a:cxnLst/>
            <a:rect l="l" t="t" r="r" b="b"/>
            <a:pathLst>
              <a:path w="3854450" h="584200">
                <a:moveTo>
                  <a:pt x="0" y="0"/>
                </a:moveTo>
                <a:lnTo>
                  <a:pt x="3854196" y="0"/>
                </a:lnTo>
                <a:lnTo>
                  <a:pt x="3854196" y="583691"/>
                </a:lnTo>
                <a:lnTo>
                  <a:pt x="0" y="58369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919499" y="6191781"/>
            <a:ext cx="349313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685" marR="5080" indent="-15309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车载环绕立体音箱：8扬声器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+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功放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+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低 </a:t>
            </a: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音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炮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5344" y="266181"/>
            <a:ext cx="44215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三、规划产品介绍</a:t>
            </a:r>
            <a:r>
              <a:rPr sz="2400" b="1" spc="-5" dirty="0">
                <a:solidFill>
                  <a:srgbClr val="252525"/>
                </a:solidFill>
                <a:latin typeface="微软雅黑"/>
                <a:cs typeface="微软雅黑"/>
              </a:rPr>
              <a:t>--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R101</a:t>
            </a:r>
            <a:r>
              <a:rPr sz="2400" b="1" dirty="0">
                <a:solidFill>
                  <a:srgbClr val="252525"/>
                </a:solidFill>
                <a:latin typeface="微软雅黑"/>
                <a:cs typeface="微软雅黑"/>
              </a:rPr>
              <a:t>大皮卡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6773" y="2812211"/>
            <a:ext cx="4297705" cy="2882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8116" y="972311"/>
            <a:ext cx="3086100" cy="1598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0183" y="972311"/>
            <a:ext cx="3145536" cy="1510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98407" y="4817364"/>
            <a:ext cx="3057144" cy="1536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3735" y="972311"/>
            <a:ext cx="4443984" cy="1504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183" y="2810255"/>
            <a:ext cx="3162300" cy="1786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4087" y="4294632"/>
            <a:ext cx="3175000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7343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交通标志智能识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别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3735" y="2458211"/>
            <a:ext cx="444436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3785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车道偏离预警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LD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W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98407" y="6335267"/>
            <a:ext cx="3055620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9375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前碰撞预警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FC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W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087" y="2461260"/>
            <a:ext cx="3159760" cy="3384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54419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自动紧急制动系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统</a:t>
            </a:r>
            <a:r>
              <a:rPr sz="1600" spc="5" dirty="0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EB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48116" y="2470404"/>
            <a:ext cx="305752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1404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自适应巡航系统</a:t>
            </a:r>
            <a:r>
              <a:rPr sz="1600" spc="-35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微软雅黑"/>
                <a:cs typeface="微软雅黑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C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83735" y="4785359"/>
            <a:ext cx="4463796" cy="1566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994403" y="6352032"/>
            <a:ext cx="4442460" cy="3384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4650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交通拥堵辅助系统</a:t>
            </a:r>
            <a:r>
              <a:rPr sz="1600" spc="-105" dirty="0">
                <a:solidFill>
                  <a:srgbClr val="FFFFFF"/>
                </a:solidFill>
                <a:latin typeface="微软雅黑"/>
                <a:cs typeface="微软雅黑"/>
              </a:rPr>
              <a:t>T</a:t>
            </a:r>
            <a:r>
              <a:rPr sz="1600" spc="-35" dirty="0">
                <a:solidFill>
                  <a:srgbClr val="FFFFFF"/>
                </a:solidFill>
                <a:latin typeface="微软雅黑"/>
                <a:cs typeface="微软雅黑"/>
              </a:rPr>
              <a:t>J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A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67928" y="2825495"/>
            <a:ext cx="3066287" cy="1510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72500" y="4354067"/>
            <a:ext cx="3057525" cy="3384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213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盲区监测B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微软雅黑"/>
                <a:cs typeface="微软雅黑"/>
              </a:rPr>
              <a:t>D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9922" y="4687823"/>
            <a:ext cx="3166452" cy="2002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97991" y="6356603"/>
            <a:ext cx="3157855" cy="33718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8425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微软雅黑"/>
                <a:cs typeface="微软雅黑"/>
              </a:rPr>
              <a:t>变道辅助</a:t>
            </a:r>
            <a:r>
              <a:rPr sz="1600" spc="-65" dirty="0">
                <a:solidFill>
                  <a:srgbClr val="FFFFFF"/>
                </a:solidFill>
                <a:latin typeface="微软雅黑"/>
                <a:cs typeface="微软雅黑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微软雅黑"/>
                <a:cs typeface="微软雅黑"/>
              </a:rPr>
              <a:t>CA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三、规划产品介绍</a:t>
            </a:r>
            <a:r>
              <a:rPr spc="-5" dirty="0"/>
              <a:t>--</a:t>
            </a:r>
            <a:r>
              <a:rPr spc="-5" dirty="0">
                <a:solidFill>
                  <a:srgbClr val="C00000"/>
                </a:solidFill>
              </a:rPr>
              <a:t>R101</a:t>
            </a:r>
            <a:r>
              <a:rPr dirty="0"/>
              <a:t>大皮卡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55344" y="266181"/>
            <a:ext cx="30003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项目团队要求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8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80045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708" y="620268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292" y="0"/>
                </a:lnTo>
              </a:path>
            </a:pathLst>
          </a:custGeom>
          <a:ln w="317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5114" y="6372766"/>
            <a:ext cx="1157986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66525" algn="l"/>
              </a:tabLst>
            </a:pPr>
            <a:r>
              <a:rPr sz="1250" b="1" u="sng" spc="5" dirty="0">
                <a:solidFill>
                  <a:srgbClr val="5D4747"/>
                </a:solidFill>
                <a:latin typeface="Arial Black"/>
                <a:cs typeface="Arial Black"/>
              </a:rPr>
              <a:t>S</a:t>
            </a:r>
            <a:r>
              <a:rPr sz="1250" b="1" u="sng" spc="10" dirty="0">
                <a:solidFill>
                  <a:srgbClr val="5D4747"/>
                </a:solidFill>
                <a:latin typeface="Arial Black"/>
                <a:cs typeface="Arial Black"/>
              </a:rPr>
              <a:t>IN</a:t>
            </a:r>
            <a:r>
              <a:rPr sz="1250" b="1" u="sng" spc="-20" dirty="0">
                <a:solidFill>
                  <a:srgbClr val="5D4747"/>
                </a:solidFill>
                <a:latin typeface="Arial Black"/>
                <a:cs typeface="Arial Black"/>
              </a:rPr>
              <a:t>O</a:t>
            </a:r>
            <a:r>
              <a:rPr sz="1250" b="1" u="sng" spc="5" dirty="0">
                <a:solidFill>
                  <a:srgbClr val="5D4747"/>
                </a:solidFill>
                <a:latin typeface="Arial Black"/>
                <a:cs typeface="Arial Black"/>
              </a:rPr>
              <a:t>T</a:t>
            </a:r>
            <a:r>
              <a:rPr sz="1250" b="1" u="sng" spc="-15" dirty="0">
                <a:solidFill>
                  <a:srgbClr val="5D4747"/>
                </a:solidFill>
                <a:latin typeface="Arial Black"/>
                <a:cs typeface="Arial Black"/>
              </a:rPr>
              <a:t>R</a:t>
            </a:r>
            <a:r>
              <a:rPr sz="1250" b="1" u="sng" spc="15" dirty="0">
                <a:solidFill>
                  <a:srgbClr val="5D4747"/>
                </a:solidFill>
                <a:latin typeface="Arial Black"/>
                <a:cs typeface="Arial Black"/>
              </a:rPr>
              <a:t>UK</a:t>
            </a:r>
            <a:r>
              <a:rPr sz="1250" u="sng" spc="5" dirty="0">
                <a:solidFill>
                  <a:srgbClr val="5D4747"/>
                </a:solidFill>
                <a:latin typeface="Times New Roman"/>
                <a:cs typeface="Times New Roman"/>
              </a:rPr>
              <a:t> </a:t>
            </a:r>
            <a:r>
              <a:rPr sz="1250" u="sng" dirty="0">
                <a:solidFill>
                  <a:srgbClr val="5D4747"/>
                </a:solidFill>
                <a:latin typeface="Times New Roman"/>
                <a:cs typeface="Times New Roman"/>
              </a:rPr>
              <a:t>	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0288" y="620026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711" y="0"/>
                </a:lnTo>
              </a:path>
            </a:pathLst>
          </a:custGeom>
          <a:ln w="9525">
            <a:solidFill>
              <a:srgbClr val="5D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807548" y="2811666"/>
            <a:ext cx="5614670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300" b="1" spc="10" dirty="0">
                <a:solidFill>
                  <a:srgbClr val="C00000"/>
                </a:solidFill>
                <a:latin typeface="Arial Black"/>
                <a:cs typeface="Arial Black"/>
              </a:rPr>
              <a:t>THA</a:t>
            </a:r>
            <a:r>
              <a:rPr sz="9300" b="1" spc="15" dirty="0">
                <a:solidFill>
                  <a:srgbClr val="C00000"/>
                </a:solidFill>
                <a:latin typeface="Arial Black"/>
                <a:cs typeface="Arial Black"/>
              </a:rPr>
              <a:t>NKS</a:t>
            </a:r>
            <a:endParaRPr sz="93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41905" y="2307501"/>
            <a:ext cx="6135370" cy="0"/>
          </a:xfrm>
          <a:custGeom>
            <a:avLst/>
            <a:gdLst/>
            <a:ahLst/>
            <a:cxnLst/>
            <a:rect l="l" t="t" r="r" b="b"/>
            <a:pathLst>
              <a:path w="6135370">
                <a:moveTo>
                  <a:pt x="0" y="0"/>
                </a:moveTo>
                <a:lnTo>
                  <a:pt x="6135306" y="0"/>
                </a:lnTo>
              </a:path>
            </a:pathLst>
          </a:custGeom>
          <a:ln w="761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27790" y="4229404"/>
            <a:ext cx="6135370" cy="0"/>
          </a:xfrm>
          <a:custGeom>
            <a:avLst/>
            <a:gdLst/>
            <a:ahLst/>
            <a:cxnLst/>
            <a:rect l="l" t="t" r="r" b="b"/>
            <a:pathLst>
              <a:path w="6135370">
                <a:moveTo>
                  <a:pt x="0" y="0"/>
                </a:moveTo>
                <a:lnTo>
                  <a:pt x="6135306" y="0"/>
                </a:lnTo>
              </a:path>
            </a:pathLst>
          </a:custGeom>
          <a:ln w="762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一、品牌介绍</a:t>
            </a:r>
          </a:p>
        </p:txBody>
      </p:sp>
      <p:sp>
        <p:nvSpPr>
          <p:cNvPr id="21" name="object 21"/>
          <p:cNvSpPr/>
          <p:nvPr/>
        </p:nvSpPr>
        <p:spPr>
          <a:xfrm>
            <a:off x="912875" y="789431"/>
            <a:ext cx="10367772" cy="590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一、品牌介绍</a:t>
            </a:r>
          </a:p>
        </p:txBody>
      </p:sp>
      <p:sp>
        <p:nvSpPr>
          <p:cNvPr id="21" name="object 21"/>
          <p:cNvSpPr/>
          <p:nvPr/>
        </p:nvSpPr>
        <p:spPr>
          <a:xfrm>
            <a:off x="1139952" y="789431"/>
            <a:ext cx="9913620" cy="6068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二、现有产品介绍</a:t>
            </a:r>
          </a:p>
        </p:txBody>
      </p:sp>
      <p:sp>
        <p:nvSpPr>
          <p:cNvPr id="21" name="object 21"/>
          <p:cNvSpPr/>
          <p:nvPr/>
        </p:nvSpPr>
        <p:spPr>
          <a:xfrm>
            <a:off x="1027175" y="2225039"/>
            <a:ext cx="10140696" cy="459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1315" y="974841"/>
            <a:ext cx="10727690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2800" algn="l"/>
              </a:tabLst>
            </a:pP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VX7	</a:t>
            </a:r>
            <a:r>
              <a:rPr sz="2400" b="1" spc="-5" dirty="0">
                <a:latin typeface="微软雅黑"/>
                <a:cs typeface="微软雅黑"/>
              </a:rPr>
              <a:t>好玩的全场景乘用生活皮卡</a:t>
            </a:r>
            <a:endParaRPr sz="2400">
              <a:latin typeface="微软雅黑"/>
              <a:cs typeface="微软雅黑"/>
            </a:endParaRPr>
          </a:p>
          <a:p>
            <a:pPr marL="5083175" marR="5080" indent="-1092835">
              <a:lnSpc>
                <a:spcPct val="150000"/>
              </a:lnSpc>
              <a:spcBef>
                <a:spcPts val="615"/>
              </a:spcBef>
            </a:pPr>
            <a:r>
              <a:rPr sz="2000" dirty="0">
                <a:latin typeface="微软雅黑"/>
                <a:cs typeface="微软雅黑"/>
              </a:rPr>
              <a:t>产品官网：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h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tt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p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: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//ww</a:t>
            </a:r>
            <a:r>
              <a:rPr sz="2000" spc="-114" dirty="0">
                <a:latin typeface="微软雅黑"/>
                <a:cs typeface="微软雅黑"/>
                <a:hlinkClick r:id="rId3"/>
              </a:rPr>
              <a:t>w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.</a:t>
            </a:r>
            <a:r>
              <a:rPr sz="2000" spc="-20" dirty="0">
                <a:latin typeface="微软雅黑"/>
                <a:cs typeface="微软雅黑"/>
                <a:hlinkClick r:id="rId3"/>
              </a:rPr>
              <a:t>v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gvmo</a:t>
            </a:r>
            <a:r>
              <a:rPr sz="2000" spc="-30" dirty="0">
                <a:latin typeface="微软雅黑"/>
                <a:cs typeface="微软雅黑"/>
                <a:hlinkClick r:id="rId3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o</a:t>
            </a:r>
            <a:r>
              <a:rPr sz="2000" spc="-180" dirty="0">
                <a:latin typeface="微软雅黑"/>
                <a:cs typeface="微软雅黑"/>
                <a:hlinkClick r:id="rId3"/>
              </a:rPr>
              <a:t>r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.</a:t>
            </a:r>
            <a:r>
              <a:rPr sz="2000" dirty="0">
                <a:latin typeface="微软雅黑"/>
                <a:cs typeface="微软雅黑"/>
                <a:hlinkClick r:id="rId3"/>
              </a:rPr>
              <a:t>c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om/p</a:t>
            </a:r>
            <a:r>
              <a:rPr sz="2000" spc="-30" dirty="0">
                <a:latin typeface="微软雅黑"/>
                <a:cs typeface="微软雅黑"/>
                <a:hlinkClick r:id="rId3"/>
              </a:rPr>
              <a:t>r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odu</a:t>
            </a:r>
            <a:r>
              <a:rPr sz="2000" dirty="0">
                <a:latin typeface="微软雅黑"/>
                <a:cs typeface="微软雅黑"/>
                <a:hlinkClick r:id="rId3"/>
              </a:rPr>
              <a:t>c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/VX</a:t>
            </a:r>
            <a:r>
              <a:rPr sz="2000" dirty="0">
                <a:latin typeface="微软雅黑"/>
                <a:cs typeface="微软雅黑"/>
                <a:hlinkClick r:id="rId3"/>
              </a:rPr>
              <a:t>7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.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h</a:t>
            </a:r>
            <a:r>
              <a:rPr sz="2000" spc="-10" dirty="0">
                <a:latin typeface="微软雅黑"/>
                <a:cs typeface="微软雅黑"/>
                <a:hlinkClick r:id="rId3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3"/>
              </a:rPr>
              <a:t>m</a:t>
            </a:r>
            <a:r>
              <a:rPr sz="2000" dirty="0">
                <a:latin typeface="微软雅黑"/>
                <a:cs typeface="微软雅黑"/>
                <a:hlinkClick r:id="rId3"/>
              </a:rPr>
              <a:t>l</a:t>
            </a:r>
            <a:r>
              <a:rPr sz="2000" dirty="0">
                <a:latin typeface="微软雅黑"/>
                <a:cs typeface="微软雅黑"/>
              </a:rPr>
              <a:t> 图片下载：</a:t>
            </a:r>
            <a:r>
              <a:rPr sz="2000" spc="-5" dirty="0">
                <a:latin typeface="微软雅黑"/>
                <a:cs typeface="微软雅黑"/>
              </a:rPr>
              <a:t>h</a:t>
            </a:r>
            <a:r>
              <a:rPr sz="2000" spc="-10" dirty="0">
                <a:latin typeface="微软雅黑"/>
                <a:cs typeface="微软雅黑"/>
              </a:rPr>
              <a:t>tt</a:t>
            </a:r>
            <a:r>
              <a:rPr sz="2000" spc="-5" dirty="0">
                <a:latin typeface="微软雅黑"/>
                <a:cs typeface="微软雅黑"/>
              </a:rPr>
              <a:t>ps</a:t>
            </a:r>
            <a:r>
              <a:rPr sz="2000" spc="-10" dirty="0">
                <a:latin typeface="微软雅黑"/>
                <a:cs typeface="微软雅黑"/>
              </a:rPr>
              <a:t>:</a:t>
            </a:r>
            <a:r>
              <a:rPr sz="2000" spc="-5" dirty="0">
                <a:latin typeface="微软雅黑"/>
                <a:cs typeface="微软雅黑"/>
              </a:rPr>
              <a:t>//sha</a:t>
            </a:r>
            <a:r>
              <a:rPr sz="2000" spc="-30" dirty="0">
                <a:latin typeface="微软雅黑"/>
                <a:cs typeface="微软雅黑"/>
              </a:rPr>
              <a:t>r</a:t>
            </a:r>
            <a:r>
              <a:rPr sz="2000" spc="-5" dirty="0">
                <a:latin typeface="微软雅黑"/>
                <a:cs typeface="微软雅黑"/>
              </a:rPr>
              <a:t>e</a:t>
            </a:r>
            <a:r>
              <a:rPr sz="2000" spc="-10" dirty="0">
                <a:latin typeface="微软雅黑"/>
                <a:cs typeface="微软雅黑"/>
              </a:rPr>
              <a:t>.</a:t>
            </a:r>
            <a:r>
              <a:rPr sz="2000" spc="-20" dirty="0">
                <a:latin typeface="微软雅黑"/>
                <a:cs typeface="微软雅黑"/>
              </a:rPr>
              <a:t>w</a:t>
            </a:r>
            <a:r>
              <a:rPr sz="2000" spc="-5" dirty="0">
                <a:latin typeface="微软雅黑"/>
                <a:cs typeface="微软雅黑"/>
              </a:rPr>
              <a:t>eiyun</a:t>
            </a:r>
            <a:r>
              <a:rPr sz="2000" spc="-10" dirty="0">
                <a:latin typeface="微软雅黑"/>
                <a:cs typeface="微软雅黑"/>
              </a:rPr>
              <a:t>.</a:t>
            </a:r>
            <a:r>
              <a:rPr sz="2000" dirty="0">
                <a:latin typeface="微软雅黑"/>
                <a:cs typeface="微软雅黑"/>
              </a:rPr>
              <a:t>c</a:t>
            </a:r>
            <a:r>
              <a:rPr sz="2000" spc="-5" dirty="0">
                <a:latin typeface="微软雅黑"/>
                <a:cs typeface="微软雅黑"/>
              </a:rPr>
              <a:t>om/o</a:t>
            </a:r>
            <a:r>
              <a:rPr sz="2000" dirty="0">
                <a:latin typeface="微软雅黑"/>
                <a:cs typeface="微软雅黑"/>
              </a:rPr>
              <a:t>9</a:t>
            </a:r>
            <a:r>
              <a:rPr sz="2000" spc="-5" dirty="0">
                <a:latin typeface="微软雅黑"/>
                <a:cs typeface="微软雅黑"/>
              </a:rPr>
              <a:t>V</a:t>
            </a:r>
            <a:r>
              <a:rPr sz="2000" spc="-30" dirty="0">
                <a:latin typeface="微软雅黑"/>
                <a:cs typeface="微软雅黑"/>
              </a:rPr>
              <a:t>t</a:t>
            </a:r>
            <a:r>
              <a:rPr sz="2000" spc="-5" dirty="0">
                <a:latin typeface="微软雅黑"/>
                <a:cs typeface="微软雅黑"/>
              </a:rPr>
              <a:t>q</a:t>
            </a:r>
            <a:r>
              <a:rPr sz="2000" dirty="0">
                <a:latin typeface="微软雅黑"/>
                <a:cs typeface="微软雅黑"/>
              </a:rPr>
              <a:t>9</a:t>
            </a:r>
            <a:r>
              <a:rPr sz="2000" spc="-5" dirty="0">
                <a:latin typeface="微软雅黑"/>
                <a:cs typeface="微软雅黑"/>
              </a:rPr>
              <a:t>h</a:t>
            </a:r>
            <a:r>
              <a:rPr sz="2000" dirty="0">
                <a:latin typeface="微软雅黑"/>
                <a:cs typeface="微软雅黑"/>
              </a:rPr>
              <a:t>5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4752" y="1452372"/>
            <a:ext cx="9304020" cy="540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1315" y="974841"/>
            <a:ext cx="4483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2800" algn="l"/>
              </a:tabLst>
            </a:pP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VX7	</a:t>
            </a:r>
            <a:r>
              <a:rPr sz="2400" b="1" spc="-5" dirty="0">
                <a:latin typeface="微软雅黑"/>
                <a:cs typeface="微软雅黑"/>
              </a:rPr>
              <a:t>好玩的全场景乘用生活皮卡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二、现有产品介绍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7" y="1818132"/>
            <a:ext cx="12188952" cy="425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1315" y="974841"/>
            <a:ext cx="4483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2800" algn="l"/>
              </a:tabLst>
            </a:pP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VX7	</a:t>
            </a:r>
            <a:r>
              <a:rPr sz="2400" b="1" spc="-5" dirty="0">
                <a:latin typeface="微软雅黑"/>
                <a:cs typeface="微软雅黑"/>
              </a:rPr>
              <a:t>好玩的全场景乘用生活皮卡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二、现有产品介绍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dirty="0"/>
              <a:t>二、现有产品介绍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1315" y="987541"/>
            <a:ext cx="10727690" cy="131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3500" algn="l"/>
              </a:tabLst>
            </a:pP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70P</a:t>
            </a:r>
            <a:r>
              <a:rPr sz="2400" b="1" spc="-25" dirty="0">
                <a:solidFill>
                  <a:srgbClr val="C00000"/>
                </a:solidFill>
                <a:latin typeface="微软雅黑"/>
                <a:cs typeface="微软雅黑"/>
              </a:rPr>
              <a:t>r</a:t>
            </a: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o	</a:t>
            </a:r>
            <a:r>
              <a:rPr sz="2400" b="1" dirty="0">
                <a:latin typeface="微软雅黑"/>
                <a:cs typeface="微软雅黑"/>
              </a:rPr>
              <a:t>创·享大</a:t>
            </a:r>
            <a:r>
              <a:rPr sz="2400" b="1" spc="-5" dirty="0">
                <a:latin typeface="微软雅黑"/>
                <a:cs typeface="微软雅黑"/>
              </a:rPr>
              <a:t>7</a:t>
            </a:r>
            <a:r>
              <a:rPr sz="2400" b="1" dirty="0">
                <a:latin typeface="微软雅黑"/>
                <a:cs typeface="微软雅黑"/>
              </a:rPr>
              <a:t>座</a:t>
            </a:r>
            <a:r>
              <a:rPr sz="2400" b="1" spc="-5" dirty="0">
                <a:latin typeface="微软雅黑"/>
                <a:cs typeface="微软雅黑"/>
              </a:rPr>
              <a:t>S</a:t>
            </a:r>
            <a:r>
              <a:rPr sz="2400" b="1" dirty="0">
                <a:latin typeface="微软雅黑"/>
                <a:cs typeface="微软雅黑"/>
              </a:rPr>
              <a:t>U</a:t>
            </a:r>
            <a:r>
              <a:rPr sz="2400" b="1" spc="-5" dirty="0">
                <a:latin typeface="微软雅黑"/>
                <a:cs typeface="微软雅黑"/>
              </a:rPr>
              <a:t>V</a:t>
            </a:r>
            <a:endParaRPr sz="2400">
              <a:latin typeface="微软雅黑"/>
              <a:cs typeface="微软雅黑"/>
            </a:endParaRPr>
          </a:p>
          <a:p>
            <a:pPr marL="5109210" marR="5080" indent="-1532255">
              <a:lnSpc>
                <a:spcPct val="150000"/>
              </a:lnSpc>
              <a:spcBef>
                <a:spcPts val="615"/>
              </a:spcBef>
            </a:pPr>
            <a:r>
              <a:rPr sz="2000" dirty="0">
                <a:latin typeface="微软雅黑"/>
                <a:cs typeface="微软雅黑"/>
              </a:rPr>
              <a:t>产品官网：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h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tt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p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: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//ww</a:t>
            </a:r>
            <a:r>
              <a:rPr sz="2000" spc="-114" dirty="0">
                <a:latin typeface="微软雅黑"/>
                <a:cs typeface="微软雅黑"/>
                <a:hlinkClick r:id="rId2"/>
              </a:rPr>
              <a:t>w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.</a:t>
            </a:r>
            <a:r>
              <a:rPr sz="2000" spc="-20" dirty="0">
                <a:latin typeface="微软雅黑"/>
                <a:cs typeface="微软雅黑"/>
                <a:hlinkClick r:id="rId2"/>
              </a:rPr>
              <a:t>v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gvmo</a:t>
            </a:r>
            <a:r>
              <a:rPr sz="2000" spc="-30" dirty="0">
                <a:latin typeface="微软雅黑"/>
                <a:cs typeface="微软雅黑"/>
                <a:hlinkClick r:id="rId2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o</a:t>
            </a:r>
            <a:r>
              <a:rPr sz="2000" spc="-180" dirty="0">
                <a:latin typeface="微软雅黑"/>
                <a:cs typeface="微软雅黑"/>
                <a:hlinkClick r:id="rId2"/>
              </a:rPr>
              <a:t>r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.</a:t>
            </a:r>
            <a:r>
              <a:rPr sz="2000" dirty="0">
                <a:latin typeface="微软雅黑"/>
                <a:cs typeface="微软雅黑"/>
                <a:hlinkClick r:id="rId2"/>
              </a:rPr>
              <a:t>c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om/p</a:t>
            </a:r>
            <a:r>
              <a:rPr sz="2000" spc="-30" dirty="0">
                <a:latin typeface="微软雅黑"/>
                <a:cs typeface="微软雅黑"/>
                <a:hlinkClick r:id="rId2"/>
              </a:rPr>
              <a:t>r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odu</a:t>
            </a:r>
            <a:r>
              <a:rPr sz="2000" dirty="0">
                <a:latin typeface="微软雅黑"/>
                <a:cs typeface="微软雅黑"/>
                <a:hlinkClick r:id="rId2"/>
              </a:rPr>
              <a:t>c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/U</a:t>
            </a:r>
            <a:r>
              <a:rPr sz="2000" dirty="0">
                <a:latin typeface="微软雅黑"/>
                <a:cs typeface="微软雅黑"/>
                <a:hlinkClick r:id="rId2"/>
              </a:rPr>
              <a:t>70P</a:t>
            </a:r>
            <a:r>
              <a:rPr sz="2000" spc="-30" dirty="0">
                <a:latin typeface="微软雅黑"/>
                <a:cs typeface="微软雅黑"/>
                <a:hlinkClick r:id="rId2"/>
              </a:rPr>
              <a:t>r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o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.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h</a:t>
            </a:r>
            <a:r>
              <a:rPr sz="2000" spc="-10" dirty="0">
                <a:latin typeface="微软雅黑"/>
                <a:cs typeface="微软雅黑"/>
                <a:hlinkClick r:id="rId2"/>
              </a:rPr>
              <a:t>t</a:t>
            </a:r>
            <a:r>
              <a:rPr sz="2000" spc="-5" dirty="0">
                <a:latin typeface="微软雅黑"/>
                <a:cs typeface="微软雅黑"/>
                <a:hlinkClick r:id="rId2"/>
              </a:rPr>
              <a:t>m</a:t>
            </a:r>
            <a:r>
              <a:rPr sz="2000" dirty="0">
                <a:latin typeface="微软雅黑"/>
                <a:cs typeface="微软雅黑"/>
                <a:hlinkClick r:id="rId2"/>
              </a:rPr>
              <a:t>l</a:t>
            </a:r>
            <a:r>
              <a:rPr sz="2000" dirty="0">
                <a:latin typeface="微软雅黑"/>
                <a:cs typeface="微软雅黑"/>
              </a:rPr>
              <a:t> 图片下载：</a:t>
            </a:r>
            <a:r>
              <a:rPr sz="2000" spc="-5" dirty="0">
                <a:latin typeface="微软雅黑"/>
                <a:cs typeface="微软雅黑"/>
              </a:rPr>
              <a:t>h</a:t>
            </a:r>
            <a:r>
              <a:rPr sz="2000" spc="-10" dirty="0">
                <a:latin typeface="微软雅黑"/>
                <a:cs typeface="微软雅黑"/>
              </a:rPr>
              <a:t>tt</a:t>
            </a:r>
            <a:r>
              <a:rPr sz="2000" spc="-5" dirty="0">
                <a:latin typeface="微软雅黑"/>
                <a:cs typeface="微软雅黑"/>
              </a:rPr>
              <a:t>ps</a:t>
            </a:r>
            <a:r>
              <a:rPr sz="2000" spc="-10" dirty="0">
                <a:latin typeface="微软雅黑"/>
                <a:cs typeface="微软雅黑"/>
              </a:rPr>
              <a:t>:</a:t>
            </a:r>
            <a:r>
              <a:rPr sz="2000" spc="-5" dirty="0">
                <a:latin typeface="微软雅黑"/>
                <a:cs typeface="微软雅黑"/>
              </a:rPr>
              <a:t>//sha</a:t>
            </a:r>
            <a:r>
              <a:rPr sz="2000" spc="-30" dirty="0">
                <a:latin typeface="微软雅黑"/>
                <a:cs typeface="微软雅黑"/>
              </a:rPr>
              <a:t>r</a:t>
            </a:r>
            <a:r>
              <a:rPr sz="2000" spc="-5" dirty="0">
                <a:latin typeface="微软雅黑"/>
                <a:cs typeface="微软雅黑"/>
              </a:rPr>
              <a:t>e</a:t>
            </a:r>
            <a:r>
              <a:rPr sz="2000" spc="-10" dirty="0">
                <a:latin typeface="微软雅黑"/>
                <a:cs typeface="微软雅黑"/>
              </a:rPr>
              <a:t>.</a:t>
            </a:r>
            <a:r>
              <a:rPr sz="2000" spc="-20" dirty="0">
                <a:latin typeface="微软雅黑"/>
                <a:cs typeface="微软雅黑"/>
              </a:rPr>
              <a:t>w</a:t>
            </a:r>
            <a:r>
              <a:rPr sz="2000" spc="-5" dirty="0">
                <a:latin typeface="微软雅黑"/>
                <a:cs typeface="微软雅黑"/>
              </a:rPr>
              <a:t>eiyun</a:t>
            </a:r>
            <a:r>
              <a:rPr sz="2000" spc="-10" dirty="0">
                <a:latin typeface="微软雅黑"/>
                <a:cs typeface="微软雅黑"/>
              </a:rPr>
              <a:t>.</a:t>
            </a:r>
            <a:r>
              <a:rPr sz="2000" dirty="0">
                <a:latin typeface="微软雅黑"/>
                <a:cs typeface="微软雅黑"/>
              </a:rPr>
              <a:t>c</a:t>
            </a:r>
            <a:r>
              <a:rPr sz="2000" spc="-5" dirty="0">
                <a:latin typeface="微软雅黑"/>
                <a:cs typeface="微软雅黑"/>
              </a:rPr>
              <a:t>om/h</a:t>
            </a:r>
            <a:r>
              <a:rPr sz="2000" dirty="0">
                <a:latin typeface="微软雅黑"/>
                <a:cs typeface="微软雅黑"/>
              </a:rPr>
              <a:t>z</a:t>
            </a:r>
            <a:r>
              <a:rPr sz="2000" spc="-10" dirty="0">
                <a:latin typeface="微软雅黑"/>
                <a:cs typeface="微软雅黑"/>
              </a:rPr>
              <a:t>t</a:t>
            </a:r>
            <a:r>
              <a:rPr sz="2000" spc="-5" dirty="0">
                <a:latin typeface="微软雅黑"/>
                <a:cs typeface="微软雅黑"/>
              </a:rPr>
              <a:t>a</a:t>
            </a:r>
            <a:r>
              <a:rPr sz="2000" dirty="0">
                <a:latin typeface="微软雅黑"/>
                <a:cs typeface="微软雅黑"/>
              </a:rPr>
              <a:t>6</a:t>
            </a:r>
            <a:r>
              <a:rPr sz="2000" spc="-5" dirty="0">
                <a:latin typeface="微软雅黑"/>
                <a:cs typeface="微软雅黑"/>
              </a:rPr>
              <a:t>K</a:t>
            </a:r>
            <a:r>
              <a:rPr sz="2000" dirty="0">
                <a:latin typeface="微软雅黑"/>
                <a:cs typeface="微软雅黑"/>
              </a:rPr>
              <a:t>8U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060" y="2371344"/>
            <a:ext cx="11894820" cy="4474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789" y="258067"/>
            <a:ext cx="257175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W </a:t>
            </a:r>
            <a:r>
              <a:rPr sz="400" spc="-15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</a:t>
            </a:r>
            <a:r>
              <a:rPr sz="400" spc="-2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E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R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’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X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U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M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      </a:t>
            </a:r>
            <a:r>
              <a:rPr sz="400" spc="-3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S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F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A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C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T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I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O</a:t>
            </a:r>
            <a:r>
              <a:rPr sz="40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10" dirty="0">
                <a:solidFill>
                  <a:srgbClr val="7E7E7E"/>
                </a:solidFill>
                <a:latin typeface="微软雅黑"/>
                <a:cs typeface="微软雅黑"/>
              </a:rPr>
              <a:t> </a:t>
            </a:r>
            <a:r>
              <a:rPr sz="400" spc="-5" dirty="0">
                <a:solidFill>
                  <a:srgbClr val="7E7E7E"/>
                </a:solidFill>
                <a:latin typeface="微软雅黑"/>
                <a:cs typeface="微软雅黑"/>
              </a:rPr>
              <a:t>N</a:t>
            </a:r>
            <a:endParaRPr sz="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76831" y="45769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7254" y="0"/>
                </a:lnTo>
              </a:path>
            </a:pathLst>
          </a:custGeom>
          <a:ln w="762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7644" y="408346"/>
            <a:ext cx="136525" cy="144780"/>
          </a:xfrm>
          <a:custGeom>
            <a:avLst/>
            <a:gdLst/>
            <a:ahLst/>
            <a:cxnLst/>
            <a:rect l="l" t="t" r="r" b="b"/>
            <a:pathLst>
              <a:path w="136525" h="144779">
                <a:moveTo>
                  <a:pt x="51462" y="144566"/>
                </a:moveTo>
                <a:lnTo>
                  <a:pt x="50350" y="113409"/>
                </a:lnTo>
                <a:lnTo>
                  <a:pt x="724" y="113194"/>
                </a:lnTo>
                <a:lnTo>
                  <a:pt x="0" y="30304"/>
                </a:lnTo>
                <a:lnTo>
                  <a:pt x="49618" y="30260"/>
                </a:lnTo>
                <a:lnTo>
                  <a:pt x="50339" y="122"/>
                </a:lnTo>
                <a:lnTo>
                  <a:pt x="86129" y="0"/>
                </a:lnTo>
                <a:lnTo>
                  <a:pt x="87243" y="30133"/>
                </a:lnTo>
                <a:lnTo>
                  <a:pt x="135893" y="30258"/>
                </a:lnTo>
                <a:lnTo>
                  <a:pt x="135986" y="41474"/>
                </a:lnTo>
                <a:lnTo>
                  <a:pt x="36918" y="41474"/>
                </a:lnTo>
                <a:lnTo>
                  <a:pt x="36918" y="101989"/>
                </a:lnTo>
                <a:lnTo>
                  <a:pt x="136461" y="101989"/>
                </a:lnTo>
                <a:lnTo>
                  <a:pt x="136461" y="107590"/>
                </a:lnTo>
                <a:lnTo>
                  <a:pt x="130873" y="113191"/>
                </a:lnTo>
                <a:lnTo>
                  <a:pt x="88123" y="113191"/>
                </a:lnTo>
                <a:lnTo>
                  <a:pt x="87254" y="144354"/>
                </a:lnTo>
                <a:lnTo>
                  <a:pt x="51462" y="144566"/>
                </a:lnTo>
                <a:close/>
              </a:path>
              <a:path w="136525" h="144779">
                <a:moveTo>
                  <a:pt x="96202" y="101989"/>
                </a:moveTo>
                <a:lnTo>
                  <a:pt x="50342" y="101989"/>
                </a:lnTo>
                <a:lnTo>
                  <a:pt x="50342" y="41724"/>
                </a:lnTo>
                <a:lnTo>
                  <a:pt x="36918" y="41474"/>
                </a:lnTo>
                <a:lnTo>
                  <a:pt x="87248" y="41474"/>
                </a:lnTo>
                <a:lnTo>
                  <a:pt x="87248" y="101739"/>
                </a:lnTo>
                <a:lnTo>
                  <a:pt x="96202" y="101989"/>
                </a:lnTo>
                <a:close/>
              </a:path>
              <a:path w="136525" h="144779">
                <a:moveTo>
                  <a:pt x="136461" y="101989"/>
                </a:moveTo>
                <a:lnTo>
                  <a:pt x="98437" y="101989"/>
                </a:lnTo>
                <a:lnTo>
                  <a:pt x="100672" y="99741"/>
                </a:lnTo>
                <a:lnTo>
                  <a:pt x="100672" y="41474"/>
                </a:lnTo>
                <a:lnTo>
                  <a:pt x="135986" y="41474"/>
                </a:lnTo>
                <a:lnTo>
                  <a:pt x="136461" y="98624"/>
                </a:lnTo>
                <a:lnTo>
                  <a:pt x="136461" y="101989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8646" y="412826"/>
            <a:ext cx="140970" cy="137160"/>
          </a:xfrm>
          <a:custGeom>
            <a:avLst/>
            <a:gdLst/>
            <a:ahLst/>
            <a:cxnLst/>
            <a:rect l="l" t="t" r="r" b="b"/>
            <a:pathLst>
              <a:path w="140970" h="137159">
                <a:moveTo>
                  <a:pt x="135343" y="136728"/>
                </a:moveTo>
                <a:lnTo>
                  <a:pt x="1" y="136728"/>
                </a:lnTo>
                <a:lnTo>
                  <a:pt x="0" y="0"/>
                </a:lnTo>
                <a:lnTo>
                  <a:pt x="140944" y="0"/>
                </a:lnTo>
                <a:lnTo>
                  <a:pt x="140944" y="11214"/>
                </a:lnTo>
                <a:lnTo>
                  <a:pt x="27965" y="11214"/>
                </a:lnTo>
                <a:lnTo>
                  <a:pt x="27965" y="126644"/>
                </a:lnTo>
                <a:lnTo>
                  <a:pt x="140944" y="126644"/>
                </a:lnTo>
                <a:lnTo>
                  <a:pt x="140944" y="132245"/>
                </a:lnTo>
                <a:lnTo>
                  <a:pt x="135343" y="136728"/>
                </a:lnTo>
                <a:close/>
              </a:path>
              <a:path w="140970" h="137159">
                <a:moveTo>
                  <a:pt x="140944" y="126644"/>
                </a:moveTo>
                <a:lnTo>
                  <a:pt x="110743" y="126644"/>
                </a:lnTo>
                <a:lnTo>
                  <a:pt x="112979" y="124409"/>
                </a:lnTo>
                <a:lnTo>
                  <a:pt x="112979" y="11305"/>
                </a:lnTo>
                <a:lnTo>
                  <a:pt x="27965" y="11214"/>
                </a:lnTo>
                <a:lnTo>
                  <a:pt x="140944" y="11214"/>
                </a:lnTo>
                <a:lnTo>
                  <a:pt x="140944" y="126644"/>
                </a:lnTo>
                <a:close/>
              </a:path>
              <a:path w="140970" h="137159">
                <a:moveTo>
                  <a:pt x="106260" y="32512"/>
                </a:moveTo>
                <a:lnTo>
                  <a:pt x="34683" y="32512"/>
                </a:lnTo>
                <a:lnTo>
                  <a:pt x="34683" y="21297"/>
                </a:lnTo>
                <a:lnTo>
                  <a:pt x="106158" y="21297"/>
                </a:lnTo>
                <a:lnTo>
                  <a:pt x="106260" y="32512"/>
                </a:lnTo>
                <a:close/>
              </a:path>
              <a:path w="140970" h="137159">
                <a:moveTo>
                  <a:pt x="85013" y="57162"/>
                </a:moveTo>
                <a:lnTo>
                  <a:pt x="54813" y="57162"/>
                </a:lnTo>
                <a:lnTo>
                  <a:pt x="54813" y="32512"/>
                </a:lnTo>
                <a:lnTo>
                  <a:pt x="85013" y="32512"/>
                </a:lnTo>
                <a:lnTo>
                  <a:pt x="85013" y="57162"/>
                </a:lnTo>
                <a:close/>
              </a:path>
              <a:path w="140970" h="137159">
                <a:moveTo>
                  <a:pt x="108508" y="117678"/>
                </a:moveTo>
                <a:lnTo>
                  <a:pt x="32791" y="117678"/>
                </a:lnTo>
                <a:lnTo>
                  <a:pt x="32448" y="105359"/>
                </a:lnTo>
                <a:lnTo>
                  <a:pt x="54813" y="105359"/>
                </a:lnTo>
                <a:lnTo>
                  <a:pt x="54813" y="69503"/>
                </a:lnTo>
                <a:lnTo>
                  <a:pt x="35801" y="68364"/>
                </a:lnTo>
                <a:lnTo>
                  <a:pt x="35801" y="57162"/>
                </a:lnTo>
                <a:lnTo>
                  <a:pt x="105143" y="57162"/>
                </a:lnTo>
                <a:lnTo>
                  <a:pt x="105143" y="68364"/>
                </a:lnTo>
                <a:lnTo>
                  <a:pt x="85013" y="68364"/>
                </a:lnTo>
                <a:lnTo>
                  <a:pt x="85013" y="104220"/>
                </a:lnTo>
                <a:lnTo>
                  <a:pt x="108508" y="105359"/>
                </a:lnTo>
                <a:lnTo>
                  <a:pt x="108508" y="117678"/>
                </a:lnTo>
                <a:close/>
              </a:path>
              <a:path w="140970" h="137159">
                <a:moveTo>
                  <a:pt x="107391" y="99745"/>
                </a:moveTo>
                <a:lnTo>
                  <a:pt x="89484" y="99745"/>
                </a:lnTo>
                <a:lnTo>
                  <a:pt x="88366" y="76212"/>
                </a:lnTo>
                <a:lnTo>
                  <a:pt x="105143" y="76212"/>
                </a:lnTo>
                <a:lnTo>
                  <a:pt x="107391" y="99745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9650" y="410591"/>
            <a:ext cx="144780" cy="140335"/>
          </a:xfrm>
          <a:custGeom>
            <a:avLst/>
            <a:gdLst/>
            <a:ahLst/>
            <a:cxnLst/>
            <a:rect l="l" t="t" r="r" b="b"/>
            <a:pathLst>
              <a:path w="144779" h="140334">
                <a:moveTo>
                  <a:pt x="137591" y="8966"/>
                </a:moveTo>
                <a:lnTo>
                  <a:pt x="8058" y="8966"/>
                </a:lnTo>
                <a:lnTo>
                  <a:pt x="7835" y="0"/>
                </a:lnTo>
                <a:lnTo>
                  <a:pt x="137590" y="0"/>
                </a:lnTo>
                <a:lnTo>
                  <a:pt x="137591" y="8966"/>
                </a:lnTo>
                <a:close/>
              </a:path>
              <a:path w="144779" h="140334">
                <a:moveTo>
                  <a:pt x="90614" y="21297"/>
                </a:moveTo>
                <a:lnTo>
                  <a:pt x="53687" y="21297"/>
                </a:lnTo>
                <a:lnTo>
                  <a:pt x="53695" y="8966"/>
                </a:lnTo>
                <a:lnTo>
                  <a:pt x="90931" y="8966"/>
                </a:lnTo>
                <a:lnTo>
                  <a:pt x="90614" y="21297"/>
                </a:lnTo>
                <a:close/>
              </a:path>
              <a:path w="144779" h="140334">
                <a:moveTo>
                  <a:pt x="144297" y="30264"/>
                </a:moveTo>
                <a:lnTo>
                  <a:pt x="8" y="30264"/>
                </a:lnTo>
                <a:lnTo>
                  <a:pt x="0" y="21297"/>
                </a:lnTo>
                <a:lnTo>
                  <a:pt x="144289" y="21297"/>
                </a:lnTo>
                <a:lnTo>
                  <a:pt x="144297" y="30264"/>
                </a:lnTo>
                <a:close/>
              </a:path>
              <a:path w="144779" h="140334">
                <a:moveTo>
                  <a:pt x="131991" y="99745"/>
                </a:moveTo>
                <a:lnTo>
                  <a:pt x="6032" y="99745"/>
                </a:lnTo>
                <a:lnTo>
                  <a:pt x="5601" y="42661"/>
                </a:lnTo>
                <a:lnTo>
                  <a:pt x="53264" y="42583"/>
                </a:lnTo>
                <a:lnTo>
                  <a:pt x="53695" y="30264"/>
                </a:lnTo>
                <a:lnTo>
                  <a:pt x="90622" y="30264"/>
                </a:lnTo>
                <a:lnTo>
                  <a:pt x="90614" y="42583"/>
                </a:lnTo>
                <a:lnTo>
                  <a:pt x="138277" y="42583"/>
                </a:lnTo>
                <a:lnTo>
                  <a:pt x="138391" y="53797"/>
                </a:lnTo>
                <a:lnTo>
                  <a:pt x="38036" y="53797"/>
                </a:lnTo>
                <a:lnTo>
                  <a:pt x="38036" y="66116"/>
                </a:lnTo>
                <a:lnTo>
                  <a:pt x="138516" y="66116"/>
                </a:lnTo>
                <a:lnTo>
                  <a:pt x="138607" y="75082"/>
                </a:lnTo>
                <a:lnTo>
                  <a:pt x="38036" y="75082"/>
                </a:lnTo>
                <a:lnTo>
                  <a:pt x="38036" y="87414"/>
                </a:lnTo>
                <a:lnTo>
                  <a:pt x="138709" y="87414"/>
                </a:lnTo>
                <a:lnTo>
                  <a:pt x="138709" y="93014"/>
                </a:lnTo>
                <a:lnTo>
                  <a:pt x="131991" y="99745"/>
                </a:lnTo>
                <a:close/>
              </a:path>
              <a:path w="144779" h="140334">
                <a:moveTo>
                  <a:pt x="90614" y="66116"/>
                </a:moveTo>
                <a:lnTo>
                  <a:pt x="53695" y="66116"/>
                </a:lnTo>
                <a:lnTo>
                  <a:pt x="53695" y="53797"/>
                </a:lnTo>
                <a:lnTo>
                  <a:pt x="90614" y="53797"/>
                </a:lnTo>
                <a:lnTo>
                  <a:pt x="90614" y="66116"/>
                </a:lnTo>
                <a:close/>
              </a:path>
              <a:path w="144779" h="140334">
                <a:moveTo>
                  <a:pt x="138516" y="66116"/>
                </a:moveTo>
                <a:lnTo>
                  <a:pt x="107391" y="66116"/>
                </a:lnTo>
                <a:lnTo>
                  <a:pt x="107391" y="53797"/>
                </a:lnTo>
                <a:lnTo>
                  <a:pt x="138391" y="53797"/>
                </a:lnTo>
                <a:lnTo>
                  <a:pt x="138516" y="66116"/>
                </a:lnTo>
                <a:close/>
              </a:path>
              <a:path w="144779" h="140334">
                <a:moveTo>
                  <a:pt x="90614" y="87414"/>
                </a:moveTo>
                <a:lnTo>
                  <a:pt x="53695" y="87414"/>
                </a:lnTo>
                <a:lnTo>
                  <a:pt x="53695" y="75082"/>
                </a:lnTo>
                <a:lnTo>
                  <a:pt x="90614" y="75082"/>
                </a:lnTo>
                <a:lnTo>
                  <a:pt x="90614" y="87414"/>
                </a:lnTo>
                <a:close/>
              </a:path>
              <a:path w="144779" h="140334">
                <a:moveTo>
                  <a:pt x="138709" y="87414"/>
                </a:moveTo>
                <a:lnTo>
                  <a:pt x="105155" y="87414"/>
                </a:lnTo>
                <a:lnTo>
                  <a:pt x="107391" y="85178"/>
                </a:lnTo>
                <a:lnTo>
                  <a:pt x="107391" y="75082"/>
                </a:lnTo>
                <a:lnTo>
                  <a:pt x="138607" y="75082"/>
                </a:lnTo>
                <a:lnTo>
                  <a:pt x="138709" y="87414"/>
                </a:lnTo>
                <a:close/>
              </a:path>
              <a:path w="144779" h="140334">
                <a:moveTo>
                  <a:pt x="90614" y="109829"/>
                </a:moveTo>
                <a:lnTo>
                  <a:pt x="53128" y="109829"/>
                </a:lnTo>
                <a:lnTo>
                  <a:pt x="53695" y="99745"/>
                </a:lnTo>
                <a:lnTo>
                  <a:pt x="91095" y="99745"/>
                </a:lnTo>
                <a:lnTo>
                  <a:pt x="90614" y="109829"/>
                </a:lnTo>
                <a:close/>
              </a:path>
              <a:path w="144779" h="140334">
                <a:moveTo>
                  <a:pt x="140944" y="119913"/>
                </a:moveTo>
                <a:lnTo>
                  <a:pt x="5049" y="119913"/>
                </a:lnTo>
                <a:lnTo>
                  <a:pt x="4483" y="109829"/>
                </a:lnTo>
                <a:lnTo>
                  <a:pt x="140222" y="109829"/>
                </a:lnTo>
                <a:lnTo>
                  <a:pt x="140944" y="119913"/>
                </a:lnTo>
                <a:close/>
              </a:path>
              <a:path w="144779" h="140334">
                <a:moveTo>
                  <a:pt x="90614" y="131127"/>
                </a:moveTo>
                <a:lnTo>
                  <a:pt x="53687" y="131127"/>
                </a:lnTo>
                <a:lnTo>
                  <a:pt x="53695" y="119913"/>
                </a:lnTo>
                <a:lnTo>
                  <a:pt x="91336" y="119913"/>
                </a:lnTo>
                <a:lnTo>
                  <a:pt x="90614" y="131127"/>
                </a:lnTo>
                <a:close/>
              </a:path>
              <a:path w="144779" h="140334">
                <a:moveTo>
                  <a:pt x="144297" y="140093"/>
                </a:moveTo>
                <a:lnTo>
                  <a:pt x="4" y="140093"/>
                </a:lnTo>
                <a:lnTo>
                  <a:pt x="0" y="131127"/>
                </a:lnTo>
                <a:lnTo>
                  <a:pt x="144289" y="131127"/>
                </a:lnTo>
                <a:lnTo>
                  <a:pt x="144297" y="140093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4018" y="408343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35788" y="31381"/>
                </a:moveTo>
                <a:lnTo>
                  <a:pt x="6705" y="31381"/>
                </a:lnTo>
                <a:lnTo>
                  <a:pt x="0" y="0"/>
                </a:lnTo>
                <a:lnTo>
                  <a:pt x="29082" y="0"/>
                </a:lnTo>
                <a:lnTo>
                  <a:pt x="35788" y="31381"/>
                </a:lnTo>
                <a:close/>
              </a:path>
              <a:path w="143509" h="144779">
                <a:moveTo>
                  <a:pt x="36906" y="69494"/>
                </a:moveTo>
                <a:lnTo>
                  <a:pt x="6705" y="69494"/>
                </a:lnTo>
                <a:lnTo>
                  <a:pt x="0" y="38112"/>
                </a:lnTo>
                <a:lnTo>
                  <a:pt x="29082" y="38112"/>
                </a:lnTo>
                <a:lnTo>
                  <a:pt x="36906" y="69494"/>
                </a:lnTo>
                <a:close/>
              </a:path>
              <a:path w="143509" h="144779">
                <a:moveTo>
                  <a:pt x="29082" y="144576"/>
                </a:moveTo>
                <a:lnTo>
                  <a:pt x="0" y="144576"/>
                </a:lnTo>
                <a:lnTo>
                  <a:pt x="6705" y="76212"/>
                </a:lnTo>
                <a:lnTo>
                  <a:pt x="36906" y="76212"/>
                </a:lnTo>
                <a:lnTo>
                  <a:pt x="29082" y="144576"/>
                </a:lnTo>
                <a:close/>
              </a:path>
              <a:path w="143509" h="144779">
                <a:moveTo>
                  <a:pt x="73825" y="38112"/>
                </a:moveTo>
                <a:lnTo>
                  <a:pt x="42506" y="38112"/>
                </a:lnTo>
                <a:lnTo>
                  <a:pt x="53682" y="0"/>
                </a:lnTo>
                <a:lnTo>
                  <a:pt x="85013" y="0"/>
                </a:lnTo>
                <a:lnTo>
                  <a:pt x="80530" y="13449"/>
                </a:lnTo>
                <a:lnTo>
                  <a:pt x="143167" y="13449"/>
                </a:lnTo>
                <a:lnTo>
                  <a:pt x="143167" y="25780"/>
                </a:lnTo>
                <a:lnTo>
                  <a:pt x="77177" y="25780"/>
                </a:lnTo>
                <a:lnTo>
                  <a:pt x="73825" y="38112"/>
                </a:lnTo>
                <a:close/>
              </a:path>
              <a:path w="143509" h="144779">
                <a:moveTo>
                  <a:pt x="138696" y="58280"/>
                </a:moveTo>
                <a:lnTo>
                  <a:pt x="44742" y="58280"/>
                </a:lnTo>
                <a:lnTo>
                  <a:pt x="44742" y="45961"/>
                </a:lnTo>
                <a:lnTo>
                  <a:pt x="138696" y="45961"/>
                </a:lnTo>
                <a:lnTo>
                  <a:pt x="138696" y="58280"/>
                </a:lnTo>
                <a:close/>
              </a:path>
              <a:path w="143509" h="144779">
                <a:moveTo>
                  <a:pt x="143167" y="144576"/>
                </a:moveTo>
                <a:lnTo>
                  <a:pt x="102908" y="144576"/>
                </a:lnTo>
                <a:lnTo>
                  <a:pt x="102908" y="80695"/>
                </a:lnTo>
                <a:lnTo>
                  <a:pt x="44742" y="80695"/>
                </a:lnTo>
                <a:lnTo>
                  <a:pt x="44742" y="69494"/>
                </a:lnTo>
                <a:lnTo>
                  <a:pt x="135343" y="69494"/>
                </a:lnTo>
                <a:lnTo>
                  <a:pt x="135343" y="132245"/>
                </a:lnTo>
                <a:lnTo>
                  <a:pt x="143167" y="132245"/>
                </a:lnTo>
                <a:lnTo>
                  <a:pt x="143167" y="144576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80393" y="235762"/>
            <a:ext cx="144780" cy="134620"/>
          </a:xfrm>
          <a:custGeom>
            <a:avLst/>
            <a:gdLst/>
            <a:ahLst/>
            <a:cxnLst/>
            <a:rect l="l" t="t" r="r" b="b"/>
            <a:pathLst>
              <a:path w="144779" h="134620">
                <a:moveTo>
                  <a:pt x="58047" y="134480"/>
                </a:moveTo>
                <a:lnTo>
                  <a:pt x="0" y="134457"/>
                </a:lnTo>
                <a:lnTo>
                  <a:pt x="0" y="0"/>
                </a:lnTo>
                <a:lnTo>
                  <a:pt x="76230" y="419"/>
                </a:lnTo>
                <a:lnTo>
                  <a:pt x="118250" y="1384"/>
                </a:lnTo>
                <a:lnTo>
                  <a:pt x="135992" y="30251"/>
                </a:lnTo>
                <a:lnTo>
                  <a:pt x="63753" y="30251"/>
                </a:lnTo>
                <a:lnTo>
                  <a:pt x="59283" y="31142"/>
                </a:lnTo>
                <a:lnTo>
                  <a:pt x="59283" y="66116"/>
                </a:lnTo>
                <a:lnTo>
                  <a:pt x="134599" y="66116"/>
                </a:lnTo>
                <a:lnTo>
                  <a:pt x="134226" y="68364"/>
                </a:lnTo>
                <a:lnTo>
                  <a:pt x="134006" y="69211"/>
                </a:lnTo>
                <a:lnTo>
                  <a:pt x="128798" y="80660"/>
                </a:lnTo>
                <a:lnTo>
                  <a:pt x="119511" y="90081"/>
                </a:lnTo>
                <a:lnTo>
                  <a:pt x="122526" y="95262"/>
                </a:lnTo>
                <a:lnTo>
                  <a:pt x="63753" y="95262"/>
                </a:lnTo>
                <a:lnTo>
                  <a:pt x="58165" y="96380"/>
                </a:lnTo>
                <a:lnTo>
                  <a:pt x="58047" y="134480"/>
                </a:lnTo>
                <a:close/>
              </a:path>
              <a:path w="144779" h="134620">
                <a:moveTo>
                  <a:pt x="134599" y="66116"/>
                </a:moveTo>
                <a:lnTo>
                  <a:pt x="77177" y="66116"/>
                </a:lnTo>
                <a:lnTo>
                  <a:pt x="78295" y="63881"/>
                </a:lnTo>
                <a:lnTo>
                  <a:pt x="80530" y="54914"/>
                </a:lnTo>
                <a:lnTo>
                  <a:pt x="80530" y="42583"/>
                </a:lnTo>
                <a:lnTo>
                  <a:pt x="79413" y="39217"/>
                </a:lnTo>
                <a:lnTo>
                  <a:pt x="79413" y="35864"/>
                </a:lnTo>
                <a:lnTo>
                  <a:pt x="78295" y="32499"/>
                </a:lnTo>
                <a:lnTo>
                  <a:pt x="77177" y="31381"/>
                </a:lnTo>
                <a:lnTo>
                  <a:pt x="73825" y="30251"/>
                </a:lnTo>
                <a:lnTo>
                  <a:pt x="135992" y="30251"/>
                </a:lnTo>
                <a:lnTo>
                  <a:pt x="136681" y="34538"/>
                </a:lnTo>
                <a:lnTo>
                  <a:pt x="136540" y="42583"/>
                </a:lnTo>
                <a:lnTo>
                  <a:pt x="136461" y="53784"/>
                </a:lnTo>
                <a:lnTo>
                  <a:pt x="135343" y="61633"/>
                </a:lnTo>
                <a:lnTo>
                  <a:pt x="134599" y="66116"/>
                </a:lnTo>
                <a:close/>
              </a:path>
              <a:path w="144779" h="134620">
                <a:moveTo>
                  <a:pt x="144297" y="134480"/>
                </a:moveTo>
                <a:lnTo>
                  <a:pt x="85013" y="134480"/>
                </a:lnTo>
                <a:lnTo>
                  <a:pt x="83896" y="133362"/>
                </a:lnTo>
                <a:lnTo>
                  <a:pt x="77137" y="121037"/>
                </a:lnTo>
                <a:lnTo>
                  <a:pt x="71255" y="109828"/>
                </a:lnTo>
                <a:lnTo>
                  <a:pt x="64871" y="98615"/>
                </a:lnTo>
                <a:lnTo>
                  <a:pt x="63753" y="95262"/>
                </a:lnTo>
                <a:lnTo>
                  <a:pt x="122526" y="95262"/>
                </a:lnTo>
                <a:lnTo>
                  <a:pt x="125777" y="100851"/>
                </a:lnTo>
                <a:lnTo>
                  <a:pt x="131872" y="111904"/>
                </a:lnTo>
                <a:lnTo>
                  <a:pt x="137983" y="123146"/>
                </a:lnTo>
                <a:lnTo>
                  <a:pt x="144297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0350" y="235762"/>
            <a:ext cx="139065" cy="134620"/>
          </a:xfrm>
          <a:custGeom>
            <a:avLst/>
            <a:gdLst/>
            <a:ahLst/>
            <a:cxnLst/>
            <a:rect l="l" t="t" r="r" b="b"/>
            <a:pathLst>
              <a:path w="139065" h="134620">
                <a:moveTo>
                  <a:pt x="116319" y="134480"/>
                </a:moveTo>
                <a:lnTo>
                  <a:pt x="23482" y="134480"/>
                </a:lnTo>
                <a:lnTo>
                  <a:pt x="20129" y="133362"/>
                </a:lnTo>
                <a:lnTo>
                  <a:pt x="11175" y="132245"/>
                </a:lnTo>
                <a:lnTo>
                  <a:pt x="332" y="94465"/>
                </a:lnTo>
                <a:lnTo>
                  <a:pt x="0" y="77471"/>
                </a:lnTo>
                <a:lnTo>
                  <a:pt x="0" y="0"/>
                </a:lnTo>
                <a:lnTo>
                  <a:pt x="59283" y="0"/>
                </a:lnTo>
                <a:lnTo>
                  <a:pt x="59283" y="96380"/>
                </a:lnTo>
                <a:lnTo>
                  <a:pt x="60401" y="100863"/>
                </a:lnTo>
                <a:lnTo>
                  <a:pt x="61518" y="101981"/>
                </a:lnTo>
                <a:lnTo>
                  <a:pt x="137987" y="101981"/>
                </a:lnTo>
                <a:lnTo>
                  <a:pt x="137485" y="107400"/>
                </a:lnTo>
                <a:lnTo>
                  <a:pt x="134226" y="119913"/>
                </a:lnTo>
                <a:lnTo>
                  <a:pt x="131978" y="128879"/>
                </a:lnTo>
                <a:lnTo>
                  <a:pt x="125272" y="133362"/>
                </a:lnTo>
                <a:lnTo>
                  <a:pt x="116319" y="134480"/>
                </a:lnTo>
                <a:close/>
              </a:path>
              <a:path w="139065" h="134620">
                <a:moveTo>
                  <a:pt x="137987" y="101981"/>
                </a:moveTo>
                <a:lnTo>
                  <a:pt x="79413" y="101981"/>
                </a:lnTo>
                <a:lnTo>
                  <a:pt x="80530" y="99745"/>
                </a:lnTo>
                <a:lnTo>
                  <a:pt x="81648" y="96380"/>
                </a:lnTo>
                <a:lnTo>
                  <a:pt x="81648" y="0"/>
                </a:lnTo>
                <a:lnTo>
                  <a:pt x="138696" y="0"/>
                </a:lnTo>
                <a:lnTo>
                  <a:pt x="138658" y="94747"/>
                </a:lnTo>
                <a:lnTo>
                  <a:pt x="137987" y="101981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0508" y="251453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>
                <a:moveTo>
                  <a:pt x="0" y="0"/>
                </a:moveTo>
                <a:lnTo>
                  <a:pt x="128625" y="0"/>
                </a:lnTo>
              </a:path>
            </a:pathLst>
          </a:custGeom>
          <a:ln w="31381">
            <a:solidFill>
              <a:srgbClr val="D32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65179" y="267144"/>
            <a:ext cx="59690" cy="103505"/>
          </a:xfrm>
          <a:custGeom>
            <a:avLst/>
            <a:gdLst/>
            <a:ahLst/>
            <a:cxnLst/>
            <a:rect l="l" t="t" r="r" b="b"/>
            <a:pathLst>
              <a:path w="59690" h="103504">
                <a:moveTo>
                  <a:pt x="59283" y="103098"/>
                </a:moveTo>
                <a:lnTo>
                  <a:pt x="0" y="103098"/>
                </a:lnTo>
                <a:lnTo>
                  <a:pt x="0" y="0"/>
                </a:lnTo>
                <a:lnTo>
                  <a:pt x="59283" y="0"/>
                </a:lnTo>
                <a:lnTo>
                  <a:pt x="59283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8876" y="235762"/>
            <a:ext cx="58419" cy="134620"/>
          </a:xfrm>
          <a:custGeom>
            <a:avLst/>
            <a:gdLst/>
            <a:ahLst/>
            <a:cxnLst/>
            <a:rect l="l" t="t" r="r" b="b"/>
            <a:pathLst>
              <a:path w="58420" h="134620">
                <a:moveTo>
                  <a:pt x="0" y="134480"/>
                </a:moveTo>
                <a:lnTo>
                  <a:pt x="58166" y="134480"/>
                </a:lnTo>
                <a:lnTo>
                  <a:pt x="58166" y="0"/>
                </a:lnTo>
                <a:lnTo>
                  <a:pt x="0" y="0"/>
                </a:lnTo>
                <a:lnTo>
                  <a:pt x="0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3029" y="235762"/>
            <a:ext cx="123189" cy="134620"/>
          </a:xfrm>
          <a:custGeom>
            <a:avLst/>
            <a:gdLst/>
            <a:ahLst/>
            <a:cxnLst/>
            <a:rect l="l" t="t" r="r" b="b"/>
            <a:pathLst>
              <a:path w="123190" h="134620">
                <a:moveTo>
                  <a:pt x="94398" y="134480"/>
                </a:moveTo>
                <a:lnTo>
                  <a:pt x="4558" y="134238"/>
                </a:lnTo>
                <a:lnTo>
                  <a:pt x="502" y="134081"/>
                </a:lnTo>
                <a:lnTo>
                  <a:pt x="6247" y="101980"/>
                </a:lnTo>
                <a:lnTo>
                  <a:pt x="50773" y="101980"/>
                </a:lnTo>
                <a:lnTo>
                  <a:pt x="53008" y="100863"/>
                </a:lnTo>
                <a:lnTo>
                  <a:pt x="53008" y="96380"/>
                </a:lnTo>
                <a:lnTo>
                  <a:pt x="50149" y="93688"/>
                </a:lnTo>
                <a:lnTo>
                  <a:pt x="41535" y="85841"/>
                </a:lnTo>
                <a:lnTo>
                  <a:pt x="29502" y="74717"/>
                </a:lnTo>
                <a:lnTo>
                  <a:pt x="18342" y="64069"/>
                </a:lnTo>
                <a:lnTo>
                  <a:pt x="9285" y="55541"/>
                </a:lnTo>
                <a:lnTo>
                  <a:pt x="2424" y="44196"/>
                </a:lnTo>
                <a:lnTo>
                  <a:pt x="0" y="31490"/>
                </a:lnTo>
                <a:lnTo>
                  <a:pt x="2339" y="19515"/>
                </a:lnTo>
                <a:lnTo>
                  <a:pt x="8711" y="9474"/>
                </a:lnTo>
                <a:lnTo>
                  <a:pt x="18385" y="2569"/>
                </a:lnTo>
                <a:lnTo>
                  <a:pt x="30631" y="0"/>
                </a:lnTo>
                <a:lnTo>
                  <a:pt x="121207" y="251"/>
                </a:lnTo>
                <a:lnTo>
                  <a:pt x="116414" y="31381"/>
                </a:lnTo>
                <a:lnTo>
                  <a:pt x="72020" y="31381"/>
                </a:lnTo>
                <a:lnTo>
                  <a:pt x="69785" y="33616"/>
                </a:lnTo>
                <a:lnTo>
                  <a:pt x="69785" y="36982"/>
                </a:lnTo>
                <a:lnTo>
                  <a:pt x="70903" y="38099"/>
                </a:lnTo>
                <a:lnTo>
                  <a:pt x="70917" y="39230"/>
                </a:lnTo>
                <a:lnTo>
                  <a:pt x="75447" y="43205"/>
                </a:lnTo>
                <a:lnTo>
                  <a:pt x="85640" y="52266"/>
                </a:lnTo>
                <a:lnTo>
                  <a:pt x="97977" y="63493"/>
                </a:lnTo>
                <a:lnTo>
                  <a:pt x="108939" y="73964"/>
                </a:lnTo>
                <a:lnTo>
                  <a:pt x="115645" y="79565"/>
                </a:lnTo>
                <a:lnTo>
                  <a:pt x="120115" y="86296"/>
                </a:lnTo>
                <a:lnTo>
                  <a:pt x="122363" y="95262"/>
                </a:lnTo>
                <a:lnTo>
                  <a:pt x="122576" y="96380"/>
                </a:lnTo>
                <a:lnTo>
                  <a:pt x="122524" y="108818"/>
                </a:lnTo>
                <a:lnTo>
                  <a:pt x="118038" y="120580"/>
                </a:lnTo>
                <a:lnTo>
                  <a:pt x="108790" y="129839"/>
                </a:lnTo>
                <a:lnTo>
                  <a:pt x="94398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07242" y="235762"/>
            <a:ext cx="140335" cy="134620"/>
          </a:xfrm>
          <a:custGeom>
            <a:avLst/>
            <a:gdLst/>
            <a:ahLst/>
            <a:cxnLst/>
            <a:rect l="l" t="t" r="r" b="b"/>
            <a:pathLst>
              <a:path w="140334" h="134620">
                <a:moveTo>
                  <a:pt x="40265" y="134480"/>
                </a:moveTo>
                <a:lnTo>
                  <a:pt x="0" y="134457"/>
                </a:lnTo>
                <a:lnTo>
                  <a:pt x="0" y="0"/>
                </a:lnTo>
                <a:lnTo>
                  <a:pt x="50342" y="0"/>
                </a:lnTo>
                <a:lnTo>
                  <a:pt x="52577" y="1117"/>
                </a:lnTo>
                <a:lnTo>
                  <a:pt x="62217" y="13379"/>
                </a:lnTo>
                <a:lnTo>
                  <a:pt x="81756" y="39466"/>
                </a:lnTo>
                <a:lnTo>
                  <a:pt x="91719" y="52666"/>
                </a:lnTo>
                <a:lnTo>
                  <a:pt x="93954" y="54914"/>
                </a:lnTo>
                <a:lnTo>
                  <a:pt x="139826" y="54914"/>
                </a:lnTo>
                <a:lnTo>
                  <a:pt x="139826" y="80683"/>
                </a:lnTo>
                <a:lnTo>
                  <a:pt x="42506" y="80683"/>
                </a:lnTo>
                <a:lnTo>
                  <a:pt x="40271" y="82931"/>
                </a:lnTo>
                <a:lnTo>
                  <a:pt x="40265" y="134480"/>
                </a:lnTo>
                <a:close/>
              </a:path>
              <a:path w="140334" h="134620">
                <a:moveTo>
                  <a:pt x="139826" y="54914"/>
                </a:moveTo>
                <a:lnTo>
                  <a:pt x="97320" y="54914"/>
                </a:lnTo>
                <a:lnTo>
                  <a:pt x="99555" y="52666"/>
                </a:lnTo>
                <a:lnTo>
                  <a:pt x="99555" y="0"/>
                </a:lnTo>
                <a:lnTo>
                  <a:pt x="139826" y="0"/>
                </a:lnTo>
                <a:lnTo>
                  <a:pt x="139826" y="54914"/>
                </a:lnTo>
                <a:close/>
              </a:path>
              <a:path w="140334" h="134620">
                <a:moveTo>
                  <a:pt x="139826" y="134480"/>
                </a:moveTo>
                <a:lnTo>
                  <a:pt x="90601" y="134480"/>
                </a:lnTo>
                <a:lnTo>
                  <a:pt x="87249" y="133362"/>
                </a:lnTo>
                <a:lnTo>
                  <a:pt x="78991" y="122316"/>
                </a:lnTo>
                <a:lnTo>
                  <a:pt x="71267" y="112415"/>
                </a:lnTo>
                <a:lnTo>
                  <a:pt x="63543" y="102405"/>
                </a:lnTo>
                <a:lnTo>
                  <a:pt x="55819" y="92224"/>
                </a:lnTo>
                <a:lnTo>
                  <a:pt x="48094" y="81813"/>
                </a:lnTo>
                <a:lnTo>
                  <a:pt x="46977" y="81813"/>
                </a:lnTo>
                <a:lnTo>
                  <a:pt x="46977" y="80683"/>
                </a:lnTo>
                <a:lnTo>
                  <a:pt x="139826" y="80683"/>
                </a:lnTo>
                <a:lnTo>
                  <a:pt x="139826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72063" y="235762"/>
            <a:ext cx="142875" cy="134620"/>
          </a:xfrm>
          <a:custGeom>
            <a:avLst/>
            <a:gdLst/>
            <a:ahLst/>
            <a:cxnLst/>
            <a:rect l="l" t="t" r="r" b="b"/>
            <a:pathLst>
              <a:path w="142875" h="134620">
                <a:moveTo>
                  <a:pt x="126008" y="134480"/>
                </a:moveTo>
                <a:lnTo>
                  <a:pt x="17499" y="134480"/>
                </a:lnTo>
                <a:lnTo>
                  <a:pt x="10794" y="129997"/>
                </a:lnTo>
                <a:lnTo>
                  <a:pt x="340" y="78242"/>
                </a:lnTo>
                <a:lnTo>
                  <a:pt x="0" y="52633"/>
                </a:lnTo>
                <a:lnTo>
                  <a:pt x="1508" y="35153"/>
                </a:lnTo>
                <a:lnTo>
                  <a:pt x="3969" y="22134"/>
                </a:lnTo>
                <a:lnTo>
                  <a:pt x="6557" y="14062"/>
                </a:lnTo>
                <a:lnTo>
                  <a:pt x="8558" y="10083"/>
                </a:lnTo>
                <a:lnTo>
                  <a:pt x="10794" y="4483"/>
                </a:lnTo>
                <a:lnTo>
                  <a:pt x="17499" y="0"/>
                </a:lnTo>
                <a:lnTo>
                  <a:pt x="126008" y="0"/>
                </a:lnTo>
                <a:lnTo>
                  <a:pt x="139837" y="31381"/>
                </a:lnTo>
                <a:lnTo>
                  <a:pt x="62241" y="31381"/>
                </a:lnTo>
                <a:lnTo>
                  <a:pt x="60006" y="33616"/>
                </a:lnTo>
                <a:lnTo>
                  <a:pt x="60006" y="39217"/>
                </a:lnTo>
                <a:lnTo>
                  <a:pt x="58878" y="45184"/>
                </a:lnTo>
                <a:lnTo>
                  <a:pt x="58672" y="50672"/>
                </a:lnTo>
                <a:lnTo>
                  <a:pt x="58559" y="55325"/>
                </a:lnTo>
                <a:lnTo>
                  <a:pt x="58393" y="67004"/>
                </a:lnTo>
                <a:lnTo>
                  <a:pt x="58795" y="81722"/>
                </a:lnTo>
                <a:lnTo>
                  <a:pt x="58889" y="93014"/>
                </a:lnTo>
                <a:lnTo>
                  <a:pt x="60006" y="99745"/>
                </a:lnTo>
                <a:lnTo>
                  <a:pt x="60006" y="100863"/>
                </a:lnTo>
                <a:lnTo>
                  <a:pt x="62241" y="103098"/>
                </a:lnTo>
                <a:lnTo>
                  <a:pt x="140174" y="103098"/>
                </a:lnTo>
                <a:lnTo>
                  <a:pt x="138630" y="111926"/>
                </a:lnTo>
                <a:lnTo>
                  <a:pt x="136370" y="120275"/>
                </a:lnTo>
                <a:lnTo>
                  <a:pt x="134949" y="124396"/>
                </a:lnTo>
                <a:lnTo>
                  <a:pt x="131596" y="129997"/>
                </a:lnTo>
                <a:lnTo>
                  <a:pt x="126008" y="134480"/>
                </a:lnTo>
                <a:close/>
              </a:path>
              <a:path w="142875" h="134620">
                <a:moveTo>
                  <a:pt x="140174" y="103098"/>
                </a:moveTo>
                <a:lnTo>
                  <a:pt x="80148" y="103098"/>
                </a:lnTo>
                <a:lnTo>
                  <a:pt x="82384" y="100863"/>
                </a:lnTo>
                <a:lnTo>
                  <a:pt x="82384" y="99745"/>
                </a:lnTo>
                <a:lnTo>
                  <a:pt x="83501" y="93014"/>
                </a:lnTo>
                <a:lnTo>
                  <a:pt x="83501" y="85166"/>
                </a:lnTo>
                <a:lnTo>
                  <a:pt x="83672" y="81722"/>
                </a:lnTo>
                <a:lnTo>
                  <a:pt x="83993" y="64016"/>
                </a:lnTo>
                <a:lnTo>
                  <a:pt x="83728" y="50672"/>
                </a:lnTo>
                <a:lnTo>
                  <a:pt x="83515" y="45184"/>
                </a:lnTo>
                <a:lnTo>
                  <a:pt x="83501" y="39217"/>
                </a:lnTo>
                <a:lnTo>
                  <a:pt x="82488" y="35153"/>
                </a:lnTo>
                <a:lnTo>
                  <a:pt x="82384" y="33616"/>
                </a:lnTo>
                <a:lnTo>
                  <a:pt x="80148" y="31381"/>
                </a:lnTo>
                <a:lnTo>
                  <a:pt x="139837" y="31381"/>
                </a:lnTo>
                <a:lnTo>
                  <a:pt x="140667" y="37078"/>
                </a:lnTo>
                <a:lnTo>
                  <a:pt x="142053" y="55325"/>
                </a:lnTo>
                <a:lnTo>
                  <a:pt x="142518" y="79957"/>
                </a:lnTo>
                <a:lnTo>
                  <a:pt x="140942" y="98703"/>
                </a:lnTo>
                <a:lnTo>
                  <a:pt x="140174" y="103098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07012" y="235762"/>
            <a:ext cx="155575" cy="134620"/>
          </a:xfrm>
          <a:custGeom>
            <a:avLst/>
            <a:gdLst/>
            <a:ahLst/>
            <a:cxnLst/>
            <a:rect l="l" t="t" r="r" b="b"/>
            <a:pathLst>
              <a:path w="155575" h="134620">
                <a:moveTo>
                  <a:pt x="119824" y="51549"/>
                </a:moveTo>
                <a:lnTo>
                  <a:pt x="63753" y="51549"/>
                </a:lnTo>
                <a:lnTo>
                  <a:pt x="67250" y="44314"/>
                </a:lnTo>
                <a:lnTo>
                  <a:pt x="73999" y="32082"/>
                </a:lnTo>
                <a:lnTo>
                  <a:pt x="80530" y="20167"/>
                </a:lnTo>
                <a:lnTo>
                  <a:pt x="83883" y="13449"/>
                </a:lnTo>
                <a:lnTo>
                  <a:pt x="88366" y="6718"/>
                </a:lnTo>
                <a:lnTo>
                  <a:pt x="91719" y="0"/>
                </a:lnTo>
                <a:lnTo>
                  <a:pt x="151002" y="0"/>
                </a:lnTo>
                <a:lnTo>
                  <a:pt x="151002" y="1117"/>
                </a:lnTo>
                <a:lnTo>
                  <a:pt x="149885" y="2235"/>
                </a:lnTo>
                <a:lnTo>
                  <a:pt x="143213" y="14046"/>
                </a:lnTo>
                <a:lnTo>
                  <a:pt x="119824" y="51549"/>
                </a:lnTo>
                <a:close/>
              </a:path>
              <a:path w="155575" h="134620">
                <a:moveTo>
                  <a:pt x="59109" y="134480"/>
                </a:moveTo>
                <a:lnTo>
                  <a:pt x="0" y="134457"/>
                </a:lnTo>
                <a:lnTo>
                  <a:pt x="203" y="27"/>
                </a:lnTo>
                <a:lnTo>
                  <a:pt x="59283" y="8039"/>
                </a:lnTo>
                <a:lnTo>
                  <a:pt x="59283" y="50431"/>
                </a:lnTo>
                <a:lnTo>
                  <a:pt x="63753" y="51549"/>
                </a:lnTo>
                <a:lnTo>
                  <a:pt x="119824" y="51549"/>
                </a:lnTo>
                <a:lnTo>
                  <a:pt x="116331" y="57150"/>
                </a:lnTo>
                <a:lnTo>
                  <a:pt x="115214" y="59397"/>
                </a:lnTo>
                <a:lnTo>
                  <a:pt x="115214" y="60515"/>
                </a:lnTo>
                <a:lnTo>
                  <a:pt x="117039" y="64041"/>
                </a:lnTo>
                <a:lnTo>
                  <a:pt x="123069" y="75131"/>
                </a:lnTo>
                <a:lnTo>
                  <a:pt x="127268" y="82931"/>
                </a:lnTo>
                <a:lnTo>
                  <a:pt x="59283" y="82931"/>
                </a:lnTo>
                <a:lnTo>
                  <a:pt x="59109" y="134480"/>
                </a:lnTo>
                <a:close/>
              </a:path>
              <a:path w="155575" h="134620">
                <a:moveTo>
                  <a:pt x="155473" y="134480"/>
                </a:moveTo>
                <a:lnTo>
                  <a:pt x="89484" y="134480"/>
                </a:lnTo>
                <a:lnTo>
                  <a:pt x="89317" y="131963"/>
                </a:lnTo>
                <a:lnTo>
                  <a:pt x="84743" y="123408"/>
                </a:lnTo>
                <a:lnTo>
                  <a:pt x="77930" y="110074"/>
                </a:lnTo>
                <a:lnTo>
                  <a:pt x="70979" y="96268"/>
                </a:lnTo>
                <a:lnTo>
                  <a:pt x="65989" y="86296"/>
                </a:lnTo>
                <a:lnTo>
                  <a:pt x="63753" y="82931"/>
                </a:lnTo>
                <a:lnTo>
                  <a:pt x="127268" y="82931"/>
                </a:lnTo>
                <a:lnTo>
                  <a:pt x="141168" y="108848"/>
                </a:lnTo>
                <a:lnTo>
                  <a:pt x="147203" y="120042"/>
                </a:lnTo>
                <a:lnTo>
                  <a:pt x="153238" y="131114"/>
                </a:lnTo>
                <a:lnTo>
                  <a:pt x="154355" y="132245"/>
                </a:lnTo>
                <a:lnTo>
                  <a:pt x="154355" y="133362"/>
                </a:lnTo>
                <a:lnTo>
                  <a:pt x="155473" y="134480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3121" y="402513"/>
            <a:ext cx="272415" cy="116205"/>
          </a:xfrm>
          <a:custGeom>
            <a:avLst/>
            <a:gdLst/>
            <a:ahLst/>
            <a:cxnLst/>
            <a:rect l="l" t="t" r="r" b="b"/>
            <a:pathLst>
              <a:path w="272415" h="116204">
                <a:moveTo>
                  <a:pt x="271835" y="116204"/>
                </a:moveTo>
                <a:lnTo>
                  <a:pt x="35598" y="116204"/>
                </a:lnTo>
                <a:lnTo>
                  <a:pt x="29153" y="108000"/>
                </a:lnTo>
                <a:lnTo>
                  <a:pt x="23029" y="96746"/>
                </a:lnTo>
                <a:lnTo>
                  <a:pt x="15671" y="84445"/>
                </a:lnTo>
                <a:lnTo>
                  <a:pt x="8572" y="72256"/>
                </a:lnTo>
                <a:lnTo>
                  <a:pt x="3225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02" y="54543"/>
                </a:lnTo>
                <a:lnTo>
                  <a:pt x="32359" y="0"/>
                </a:lnTo>
                <a:lnTo>
                  <a:pt x="271843" y="0"/>
                </a:lnTo>
                <a:lnTo>
                  <a:pt x="271835" y="116204"/>
                </a:lnTo>
                <a:close/>
              </a:path>
            </a:pathLst>
          </a:custGeom>
          <a:solidFill>
            <a:srgbClr val="D32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791" y="402513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4">
                <a:moveTo>
                  <a:pt x="90589" y="116204"/>
                </a:moveTo>
                <a:lnTo>
                  <a:pt x="32359" y="116204"/>
                </a:lnTo>
                <a:lnTo>
                  <a:pt x="27976" y="108004"/>
                </a:lnTo>
                <a:lnTo>
                  <a:pt x="14718" y="84447"/>
                </a:lnTo>
                <a:lnTo>
                  <a:pt x="8257" y="72257"/>
                </a:lnTo>
                <a:lnTo>
                  <a:pt x="3238" y="61340"/>
                </a:lnTo>
                <a:lnTo>
                  <a:pt x="0" y="58102"/>
                </a:lnTo>
                <a:lnTo>
                  <a:pt x="0" y="54876"/>
                </a:lnTo>
                <a:lnTo>
                  <a:pt x="3414" y="54544"/>
                </a:lnTo>
                <a:lnTo>
                  <a:pt x="32359" y="0"/>
                </a:lnTo>
                <a:lnTo>
                  <a:pt x="90614" y="0"/>
                </a:lnTo>
                <a:lnTo>
                  <a:pt x="58254" y="54876"/>
                </a:lnTo>
                <a:lnTo>
                  <a:pt x="55016" y="58102"/>
                </a:lnTo>
                <a:lnTo>
                  <a:pt x="58254" y="61341"/>
                </a:lnTo>
                <a:lnTo>
                  <a:pt x="90589" y="116204"/>
                </a:lnTo>
                <a:close/>
              </a:path>
            </a:pathLst>
          </a:custGeom>
          <a:solidFill>
            <a:srgbClr val="DE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89431"/>
            <a:ext cx="12192000" cy="6068695"/>
          </a:xfrm>
          <a:custGeom>
            <a:avLst/>
            <a:gdLst/>
            <a:ahLst/>
            <a:cxnLst/>
            <a:rect l="l" t="t" r="r" b="b"/>
            <a:pathLst>
              <a:path w="12192000" h="6068695">
                <a:moveTo>
                  <a:pt x="0" y="0"/>
                </a:moveTo>
                <a:lnTo>
                  <a:pt x="12192000" y="0"/>
                </a:lnTo>
                <a:lnTo>
                  <a:pt x="12192000" y="6068568"/>
                </a:lnTo>
                <a:lnTo>
                  <a:pt x="0" y="6068568"/>
                </a:lnTo>
                <a:lnTo>
                  <a:pt x="0" y="0"/>
                </a:lnTo>
                <a:close/>
              </a:path>
            </a:pathLst>
          </a:custGeom>
          <a:solidFill>
            <a:srgbClr val="E6EC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dirty="0"/>
              <a:t>二、现有产品介绍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1315" y="987541"/>
            <a:ext cx="352615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  <a:tabLst>
                <a:tab pos="1333500" algn="l"/>
              </a:tabLst>
            </a:pP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U</a:t>
            </a:r>
            <a:r>
              <a:rPr sz="2400" b="1" spc="-5" dirty="0">
                <a:solidFill>
                  <a:srgbClr val="C00000"/>
                </a:solidFill>
                <a:latin typeface="微软雅黑"/>
                <a:cs typeface="微软雅黑"/>
              </a:rPr>
              <a:t>70P</a:t>
            </a:r>
            <a:r>
              <a:rPr sz="2400" b="1" spc="-25" dirty="0">
                <a:solidFill>
                  <a:srgbClr val="C00000"/>
                </a:solidFill>
                <a:latin typeface="微软雅黑"/>
                <a:cs typeface="微软雅黑"/>
              </a:rPr>
              <a:t>r</a:t>
            </a:r>
            <a:r>
              <a:rPr sz="2400" b="1" dirty="0">
                <a:solidFill>
                  <a:srgbClr val="C00000"/>
                </a:solidFill>
                <a:latin typeface="微软雅黑"/>
                <a:cs typeface="微软雅黑"/>
              </a:rPr>
              <a:t>o	</a:t>
            </a:r>
            <a:r>
              <a:rPr sz="2400" b="1" dirty="0">
                <a:latin typeface="微软雅黑"/>
                <a:cs typeface="微软雅黑"/>
              </a:rPr>
              <a:t>创·享大</a:t>
            </a:r>
            <a:r>
              <a:rPr sz="2400" b="1" spc="-5" dirty="0">
                <a:latin typeface="微软雅黑"/>
                <a:cs typeface="微软雅黑"/>
              </a:rPr>
              <a:t>7</a:t>
            </a:r>
            <a:r>
              <a:rPr sz="2400" b="1" dirty="0">
                <a:latin typeface="微软雅黑"/>
                <a:cs typeface="微软雅黑"/>
              </a:rPr>
              <a:t>座</a:t>
            </a:r>
            <a:r>
              <a:rPr sz="2400" b="1" spc="-5" dirty="0">
                <a:latin typeface="微软雅黑"/>
                <a:cs typeface="微软雅黑"/>
              </a:rPr>
              <a:t>S</a:t>
            </a:r>
            <a:r>
              <a:rPr sz="2400" b="1" dirty="0">
                <a:latin typeface="微软雅黑"/>
                <a:cs typeface="微软雅黑"/>
              </a:rPr>
              <a:t>U</a:t>
            </a:r>
            <a:r>
              <a:rPr sz="2400" b="1" spc="-5" dirty="0">
                <a:latin typeface="微软雅黑"/>
                <a:cs typeface="微软雅黑"/>
              </a:rPr>
              <a:t>V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1667255"/>
            <a:ext cx="12192000" cy="483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1464</Words>
  <Application>Microsoft Office PowerPoint</Application>
  <PresentationFormat>宽屏</PresentationFormat>
  <Paragraphs>216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黑体</vt:lpstr>
      <vt:lpstr>微软雅黑</vt:lpstr>
      <vt:lpstr>Arial</vt:lpstr>
      <vt:lpstr>Arial Black</vt:lpstr>
      <vt:lpstr>Calibri</vt:lpstr>
      <vt:lpstr>Times New Roman</vt:lpstr>
      <vt:lpstr>Office Theme</vt:lpstr>
      <vt:lpstr>中国重汽VGV品牌简介及项目团队要求</vt:lpstr>
      <vt:lpstr>PowerPoint 演示文稿</vt:lpstr>
      <vt:lpstr>一、品牌介绍</vt:lpstr>
      <vt:lpstr>一、品牌介绍</vt:lpstr>
      <vt:lpstr>二、现有产品介绍</vt:lpstr>
      <vt:lpstr>二、现有产品介绍</vt:lpstr>
      <vt:lpstr>二、现有产品介绍</vt:lpstr>
      <vt:lpstr>二、现有产品介绍</vt:lpstr>
      <vt:lpstr>二、现有产品介绍</vt:lpstr>
      <vt:lpstr>二、现有产品介绍</vt:lpstr>
      <vt:lpstr>二、现有产品介绍</vt:lpstr>
      <vt:lpstr>二、现有产品介绍</vt:lpstr>
      <vt:lpstr>PowerPoint 演示文稿</vt:lpstr>
      <vt:lpstr>三、规划产品介绍--R101大皮卡</vt:lpstr>
      <vt:lpstr>三、规划产品介绍--R101大皮卡</vt:lpstr>
      <vt:lpstr>PowerPoint 演示文稿</vt:lpstr>
      <vt:lpstr>PowerPoint 演示文稿</vt:lpstr>
      <vt:lpstr>三、规划产品介绍--R101大皮卡</vt:lpstr>
      <vt:lpstr>PowerPoint 演示文稿</vt:lpstr>
      <vt:lpstr>PowerPoint 演示文稿</vt:lpstr>
      <vt:lpstr>PowerPoint 演示文稿</vt:lpstr>
      <vt:lpstr>三、规划产品介绍--R101大皮卡</vt:lpstr>
      <vt:lpstr>四、项目团队要求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中国重汽VGV品牌简介及项目团队要求</dc:title>
  <cp:lastModifiedBy>JonMMx 2000</cp:lastModifiedBy>
  <cp:revision>1</cp:revision>
  <dcterms:created xsi:type="dcterms:W3CDTF">2023-02-13T11:27:00Z</dcterms:created>
  <dcterms:modified xsi:type="dcterms:W3CDTF">2023-02-13T03:28:58Z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2022-12-16T00:00:00Z</vt:filetime>
  </property>
  <property fmtid="{D5CDD505-2E9C-101B-9397-08002B2CF9AE}" name="Creator" pid="3">
    <vt:lpwstr>WPS 演示</vt:lpwstr>
  </property>
  <property fmtid="{D5CDD505-2E9C-101B-9397-08002B2CF9AE}" name="LastSaved" pid="4">
    <vt:filetime>2023-02-13T00:00:00Z</vt:filetime>
  </property>
  <property fmtid="{D5CDD505-2E9C-101B-9397-08002B2CF9AE}" name="NXPowerLiteLastOptimized" pid="5">
    <vt:lpwstr>5305572</vt:lpwstr>
  </property>
  <property fmtid="{D5CDD505-2E9C-101B-9397-08002B2CF9AE}" name="NXPowerLiteSettings" pid="6">
    <vt:lpwstr>C700052003A000</vt:lpwstr>
  </property>
  <property fmtid="{D5CDD505-2E9C-101B-9397-08002B2CF9AE}" name="NXPowerLiteVersion" pid="7">
    <vt:lpwstr>D8.0.2</vt:lpwstr>
  </property>
</Properties>
</file>